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62" r:id="rId2"/>
    <p:sldId id="270" r:id="rId3"/>
    <p:sldId id="264" r:id="rId4"/>
    <p:sldId id="268" r:id="rId5"/>
    <p:sldId id="273" r:id="rId6"/>
    <p:sldId id="276" r:id="rId7"/>
    <p:sldId id="259" r:id="rId8"/>
    <p:sldId id="271" r:id="rId9"/>
    <p:sldId id="275" r:id="rId10"/>
    <p:sldId id="258" r:id="rId11"/>
    <p:sldId id="257" r:id="rId12"/>
    <p:sldId id="272" r:id="rId13"/>
    <p:sldId id="260" r:id="rId14"/>
    <p:sldId id="267" r:id="rId15"/>
  </p:sldIdLst>
  <p:sldSz cx="18288000" cy="10287000"/>
  <p:notesSz cx="6858000" cy="9144000"/>
  <p:embeddedFontLst>
    <p:embeddedFont>
      <p:font typeface="Adonis" panose="020B0604020202020204"/>
      <p:regular r:id="rId17"/>
    </p:embeddedFont>
    <p:embeddedFont>
      <p:font typeface="Calibri" panose="020F0502020204030204" pitchFamily="34" charset="0"/>
      <p:regular r:id="rId18"/>
      <p:bold r:id="rId19"/>
      <p:italic r:id="rId20"/>
      <p:boldItalic r:id="rId21"/>
    </p:embeddedFont>
    <p:embeddedFont>
      <p:font typeface="Playfair Display Bold" panose="020B0604020202020204" charset="0"/>
      <p:regular r:id="rId22"/>
    </p:embeddedFont>
    <p:embeddedFont>
      <p:font typeface="Public Sans" panose="020B0604020202020204" charset="0"/>
      <p:regular r:id="rId23"/>
    </p:embeddedFont>
    <p:embeddedFont>
      <p:font typeface="Public Sans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987ED-B319-413F-B6D5-2C97B5E5609D}" v="1" dt="2023-11-03T10:27:24.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2" y="30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Smyth" userId="cb216f18de9a1fc2" providerId="LiveId" clId="{734987ED-B319-413F-B6D5-2C97B5E5609D}"/>
    <pc:docChg chg="undo custSel delSld modSld">
      <pc:chgData name="Liam Smyth" userId="cb216f18de9a1fc2" providerId="LiveId" clId="{734987ED-B319-413F-B6D5-2C97B5E5609D}" dt="2023-11-03T10:28:42.880" v="17" actId="1076"/>
      <pc:docMkLst>
        <pc:docMk/>
      </pc:docMkLst>
      <pc:sldChg chg="addSp delSp modSp mod">
        <pc:chgData name="Liam Smyth" userId="cb216f18de9a1fc2" providerId="LiveId" clId="{734987ED-B319-413F-B6D5-2C97B5E5609D}" dt="2023-11-03T10:28:42.880" v="17" actId="1076"/>
        <pc:sldMkLst>
          <pc:docMk/>
          <pc:sldMk cId="2130339361" sldId="276"/>
        </pc:sldMkLst>
        <pc:picChg chg="add mod">
          <ac:chgData name="Liam Smyth" userId="cb216f18de9a1fc2" providerId="LiveId" clId="{734987ED-B319-413F-B6D5-2C97B5E5609D}" dt="2023-11-03T10:28:42.880" v="17" actId="1076"/>
          <ac:picMkLst>
            <pc:docMk/>
            <pc:sldMk cId="2130339361" sldId="276"/>
            <ac:picMk id="2" creationId="{F3EF81E6-6706-F8FA-58F0-40206F639E73}"/>
          </ac:picMkLst>
        </pc:picChg>
        <pc:picChg chg="del">
          <ac:chgData name="Liam Smyth" userId="cb216f18de9a1fc2" providerId="LiveId" clId="{734987ED-B319-413F-B6D5-2C97B5E5609D}" dt="2023-11-03T10:27:36.132" v="4" actId="478"/>
          <ac:picMkLst>
            <pc:docMk/>
            <pc:sldMk cId="2130339361" sldId="276"/>
            <ac:picMk id="3" creationId="{8D5630B3-5699-D9AD-6560-C2E3588E6DA1}"/>
          </ac:picMkLst>
        </pc:picChg>
        <pc:picChg chg="mod">
          <ac:chgData name="Liam Smyth" userId="cb216f18de9a1fc2" providerId="LiveId" clId="{734987ED-B319-413F-B6D5-2C97B5E5609D}" dt="2023-11-03T10:28:42.880" v="17" actId="1076"/>
          <ac:picMkLst>
            <pc:docMk/>
            <pc:sldMk cId="2130339361" sldId="276"/>
            <ac:picMk id="5" creationId="{43959BBE-19A7-5D81-AF43-EB151D7D5729}"/>
          </ac:picMkLst>
        </pc:picChg>
      </pc:sldChg>
      <pc:sldChg chg="del">
        <pc:chgData name="Liam Smyth" userId="cb216f18de9a1fc2" providerId="LiveId" clId="{734987ED-B319-413F-B6D5-2C97B5E5609D}" dt="2023-11-03T10:26:09.050" v="0" actId="47"/>
        <pc:sldMkLst>
          <pc:docMk/>
          <pc:sldMk cId="1786980019" sldId="277"/>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5:42:09.931"/>
    </inkml:context>
    <inkml:brush xml:id="br0">
      <inkml:brushProperty name="width" value="0.35" units="cm"/>
      <inkml:brushProperty name="height" value="0.35" units="cm"/>
    </inkml:brush>
  </inkml:definitions>
  <inkml:trace contextRef="#ctx0" brushRef="#br0">0 23 24575,'111'-2'0,"118"5"0,-172 7 0,-41-7 0,0 0 0,22 2 0,-18-4 0,37 9 0,-37-6 0,40 3 0,-14-6 0,194-3 0,-181-9 0,-44 7 0,1 1 0,23-1 0,27 3 0,-18 0 0,79-9 0,-72 0 0,-18 2 0,0 2 0,58-1 0,-25 6 0,72 4 0,-74 12-1365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5:42:12.818"/>
    </inkml:context>
    <inkml:brush xml:id="br0">
      <inkml:brushProperty name="width" value="0.35" units="cm"/>
      <inkml:brushProperty name="height" value="0.35" units="cm"/>
    </inkml:brush>
  </inkml:definitions>
  <inkml:trace contextRef="#ctx0" brushRef="#br0">0 0 24575,'1021'0'0,"-982"2"0,41 7 0,-41-4 0,45 1 0,15-8 0,107 4 0,-120 17-1365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5:42:30.872"/>
    </inkml:context>
    <inkml:brush xml:id="br0">
      <inkml:brushProperty name="width" value="0.35" units="cm"/>
      <inkml:brushProperty name="height" value="0.35" units="cm"/>
      <inkml:brushProperty name="color" value="#FF0066"/>
    </inkml:brush>
  </inkml:definitions>
  <inkml:trace contextRef="#ctx0" brushRef="#br0">0 55 24575,'161'-11'0,"-6"0"0,948 12 0,-1091-2 16,0 0 0,-1-1 0,0 0-1,1-1 1,-1 0 0,11-6 0,14-3-1492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5:42:34.420"/>
    </inkml:context>
    <inkml:brush xml:id="br0">
      <inkml:brushProperty name="width" value="0.35" units="cm"/>
      <inkml:brushProperty name="height" value="0.35" units="cm"/>
      <inkml:brushProperty name="color" value="#FF0066"/>
    </inkml:brush>
  </inkml:definitions>
  <inkml:trace contextRef="#ctx0" brushRef="#br0">0 86 24575,'675'0'0,"-651"-1"0,0-2 0,0 0 0,36-11 0,-33 7 0,-1 1 0,40-2 0,-41 5 0,-1 0 0,42-12 0,-43 8 0,-1 2 0,2 1 0,31-2 0,-13 5 0,171 4 0,-196-1 68,-1 2 1,1 0-1,-1 0 0,27 13 0,-27-10-409,1-1 0,-1-1-1,1 0 1,20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5:42:37.512"/>
    </inkml:context>
    <inkml:brush xml:id="br0">
      <inkml:brushProperty name="width" value="0.35" units="cm"/>
      <inkml:brushProperty name="height" value="0.35" units="cm"/>
      <inkml:brushProperty name="color" value="#FF0066"/>
    </inkml:brush>
  </inkml:definitions>
  <inkml:trace contextRef="#ctx0" brushRef="#br0">0 0 24575,'363'0'0,"-350"1"0,0 1 0,0 0 0,0 1 0,0 1 0,-1 0 0,1 0 0,-1 1 0,20 12 0,-16-8 0,1-1 0,0-1 0,27 7 0,-22-9 0,5 2 0,0-2 0,1 0 0,40 0 0,292-6 0,-344 0 0,0 0 0,28-8 0,-27 6 0,1 0 0,19-1 0,95-7 0,33 1 0,-102 10-1365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5:42:41.266"/>
    </inkml:context>
    <inkml:brush xml:id="br0">
      <inkml:brushProperty name="width" value="0.35" units="cm"/>
      <inkml:brushProperty name="height" value="0.35" units="cm"/>
      <inkml:brushProperty name="color" value="#FF0066"/>
    </inkml:brush>
  </inkml:definitions>
  <inkml:trace contextRef="#ctx0" brushRef="#br0">0 70 24575,'52'-3'0,"0"-2"0,0-2 0,-1-2 0,64-21 0,-83 24 0,0 1 0,1 2 0,-1 2 0,1 0 0,56 8 0,-32 3 0,-42-7 0,1 0 0,23 2 0,-12-3 0,43 9 0,-19-3 0,41 12 0,-68-13 0,0-2 0,0 0 0,44 1 0,589-7-1365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6C96F-8AD6-409A-8D3C-D3CC6C052319}" type="datetimeFigureOut">
              <a:rPr lang="en-GB" smtClean="0"/>
              <a:t>03/11/2023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0A2B7-686A-46EE-B6F6-C217AD1022B9}" type="slidenum">
              <a:rPr lang="en-GB" smtClean="0"/>
              <a:t>‹#›</a:t>
            </a:fld>
            <a:endParaRPr lang="en-GB"/>
          </a:p>
        </p:txBody>
      </p:sp>
    </p:spTree>
    <p:extLst>
      <p:ext uri="{BB962C8B-B14F-4D97-AF65-F5344CB8AC3E}">
        <p14:creationId xmlns:p14="http://schemas.microsoft.com/office/powerpoint/2010/main" val="2286012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Local to Global: funded by the National Lottery Heritage Fund</a:t>
            </a:r>
          </a:p>
          <a:p>
            <a:pPr marL="514350" indent="-514350">
              <a:buFont typeface="+mj-lt"/>
              <a:buAutoNum type="arabicPeriod"/>
            </a:pPr>
            <a:r>
              <a:rPr lang="en-US" dirty="0"/>
              <a:t>Aim: Build a more resilient network of UNESCO sites in the UK</a:t>
            </a:r>
          </a:p>
          <a:p>
            <a:pPr marL="514350" indent="-514350">
              <a:buFont typeface="+mj-lt"/>
              <a:buAutoNum type="arabicPeriod"/>
            </a:pPr>
            <a:r>
              <a:rPr lang="en-US" dirty="0"/>
              <a:t>Process: Foster openness and collaboration amongst all designation types across the four nations of the UK. </a:t>
            </a:r>
          </a:p>
        </p:txBody>
      </p:sp>
      <p:sp>
        <p:nvSpPr>
          <p:cNvPr id="4" name="Slide Number Placeholder 3"/>
          <p:cNvSpPr>
            <a:spLocks noGrp="1"/>
          </p:cNvSpPr>
          <p:nvPr>
            <p:ph type="sldNum" sz="quarter" idx="5"/>
          </p:nvPr>
        </p:nvSpPr>
        <p:spPr/>
        <p:txBody>
          <a:bodyPr/>
          <a:lstStyle/>
          <a:p>
            <a:fld id="{3DB5D471-BCBC-480E-AF91-40D270E86F9C}" type="slidenum">
              <a:rPr lang="en-GB" smtClean="0"/>
              <a:t>1</a:t>
            </a:fld>
            <a:endParaRPr lang="en-GB"/>
          </a:p>
        </p:txBody>
      </p:sp>
    </p:spTree>
    <p:extLst>
      <p:ext uri="{BB962C8B-B14F-4D97-AF65-F5344CB8AC3E}">
        <p14:creationId xmlns:p14="http://schemas.microsoft.com/office/powerpoint/2010/main" val="319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B5D471-BCBC-480E-AF91-40D270E86F9C}" type="slidenum">
              <a:rPr lang="en-GB" smtClean="0"/>
              <a:t>4</a:t>
            </a:fld>
            <a:endParaRPr lang="en-GB"/>
          </a:p>
        </p:txBody>
      </p:sp>
    </p:spTree>
    <p:extLst>
      <p:ext uri="{BB962C8B-B14F-4D97-AF65-F5344CB8AC3E}">
        <p14:creationId xmlns:p14="http://schemas.microsoft.com/office/powerpoint/2010/main" val="245690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B5D471-BCBC-480E-AF91-40D270E86F9C}" type="slidenum">
              <a:rPr lang="en-GB" smtClean="0"/>
              <a:t>5</a:t>
            </a:fld>
            <a:endParaRPr lang="en-GB"/>
          </a:p>
        </p:txBody>
      </p:sp>
    </p:spTree>
    <p:extLst>
      <p:ext uri="{BB962C8B-B14F-4D97-AF65-F5344CB8AC3E}">
        <p14:creationId xmlns:p14="http://schemas.microsoft.com/office/powerpoint/2010/main" val="226928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B5D471-BCBC-480E-AF91-40D270E86F9C}" type="slidenum">
              <a:rPr lang="en-GB" smtClean="0"/>
              <a:t>6</a:t>
            </a:fld>
            <a:endParaRPr lang="en-GB"/>
          </a:p>
        </p:txBody>
      </p:sp>
    </p:spTree>
    <p:extLst>
      <p:ext uri="{BB962C8B-B14F-4D97-AF65-F5344CB8AC3E}">
        <p14:creationId xmlns:p14="http://schemas.microsoft.com/office/powerpoint/2010/main" val="196862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B5D471-BCBC-480E-AF91-40D270E86F9C}" type="slidenum">
              <a:rPr lang="en-GB" smtClean="0"/>
              <a:t>8</a:t>
            </a:fld>
            <a:endParaRPr lang="en-GB"/>
          </a:p>
        </p:txBody>
      </p:sp>
    </p:spTree>
    <p:extLst>
      <p:ext uri="{BB962C8B-B14F-4D97-AF65-F5344CB8AC3E}">
        <p14:creationId xmlns:p14="http://schemas.microsoft.com/office/powerpoint/2010/main" val="2532906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B5D471-BCBC-480E-AF91-40D270E86F9C}" type="slidenum">
              <a:rPr lang="en-GB" smtClean="0"/>
              <a:t>9</a:t>
            </a:fld>
            <a:endParaRPr lang="en-GB"/>
          </a:p>
        </p:txBody>
      </p:sp>
    </p:spTree>
    <p:extLst>
      <p:ext uri="{BB962C8B-B14F-4D97-AF65-F5344CB8AC3E}">
        <p14:creationId xmlns:p14="http://schemas.microsoft.com/office/powerpoint/2010/main" val="405096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B5D471-BCBC-480E-AF91-40D270E86F9C}" type="slidenum">
              <a:rPr lang="en-GB" smtClean="0"/>
              <a:t>13</a:t>
            </a:fld>
            <a:endParaRPr lang="en-GB"/>
          </a:p>
        </p:txBody>
      </p:sp>
    </p:spTree>
    <p:extLst>
      <p:ext uri="{BB962C8B-B14F-4D97-AF65-F5344CB8AC3E}">
        <p14:creationId xmlns:p14="http://schemas.microsoft.com/office/powerpoint/2010/main" val="181240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solidFill>
                  <a:srgbClr val="222222"/>
                </a:solidFill>
                <a:highlight>
                  <a:srgbClr val="FFFFFF"/>
                </a:highlight>
                <a:latin typeface="Arial"/>
                <a:ea typeface="Arial"/>
                <a:cs typeface="Arial"/>
                <a:sym typeface="Arial"/>
              </a:rPr>
              <a:t>Local to Global is about viewing place-based UNESCO designations as sites of sustainable development that deliver economic, social, educational, natural and cultural value.</a:t>
            </a:r>
            <a:endParaRPr sz="11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solidFill>
                  <a:srgbClr val="222222"/>
                </a:solidFill>
                <a:highlight>
                  <a:srgbClr val="FFFFFF"/>
                </a:highlight>
                <a:latin typeface="Arial"/>
                <a:ea typeface="Arial"/>
                <a:cs typeface="Arial"/>
                <a:sym typeface="Arial"/>
              </a:rPr>
              <a:t>As we move forward, we would like to explore partnerships with other national commissions to </a:t>
            </a:r>
            <a:r>
              <a:rPr lang="en-US" sz="1100" dirty="0" err="1">
                <a:solidFill>
                  <a:srgbClr val="222222"/>
                </a:solidFill>
                <a:highlight>
                  <a:srgbClr val="FFFFFF"/>
                </a:highlight>
                <a:latin typeface="Arial"/>
                <a:ea typeface="Arial"/>
                <a:cs typeface="Arial"/>
                <a:sym typeface="Arial"/>
              </a:rPr>
              <a:t>realise</a:t>
            </a:r>
            <a:r>
              <a:rPr lang="en-US" sz="1100" dirty="0">
                <a:solidFill>
                  <a:srgbClr val="222222"/>
                </a:solidFill>
                <a:highlight>
                  <a:srgbClr val="FFFFFF"/>
                </a:highlight>
                <a:latin typeface="Arial"/>
                <a:ea typeface="Arial"/>
                <a:cs typeface="Arial"/>
                <a:sym typeface="Arial"/>
              </a:rPr>
              <a:t> opportunities for multi level, cross designation international exchange between UNESCO sites. That is why we are currently working with our funders in the UK to grow the Local to Global project. </a:t>
            </a:r>
            <a:endParaRPr sz="11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US" sz="1100" dirty="0">
                <a:solidFill>
                  <a:srgbClr val="222222"/>
                </a:solidFill>
                <a:highlight>
                  <a:srgbClr val="FFFFFF"/>
                </a:highlight>
                <a:latin typeface="Arial"/>
                <a:ea typeface="Arial"/>
                <a:cs typeface="Arial"/>
                <a:sym typeface="Arial"/>
              </a:rPr>
              <a:t>We know there are huge harvests of knowledge and wisdom in the world that will enable the collective action required to further the values of UNESCO. If you are interested in getting involved we would love to hear about the great work you are doing so please get in touch.</a:t>
            </a:r>
            <a:endParaRPr dirty="0"/>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5.svg"/><Relationship Id="rId7"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6.png"/><Relationship Id="rId9" Type="http://schemas.openxmlformats.org/officeDocument/2006/relationships/image" Target="../media/image59.sv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61.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image" Target="../media/image60.png"/><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67.png"/><Relationship Id="rId5" Type="http://schemas.openxmlformats.org/officeDocument/2006/relationships/image" Target="../media/image44.png"/><Relationship Id="rId15" Type="http://schemas.openxmlformats.org/officeDocument/2006/relationships/image" Target="../media/image71.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2.svg"/><Relationship Id="rId9" Type="http://schemas.openxmlformats.org/officeDocument/2006/relationships/image" Target="../media/image65.png"/><Relationship Id="rId14" Type="http://schemas.openxmlformats.org/officeDocument/2006/relationships/image" Target="../media/image70.svg"/></Relationships>
</file>

<file path=ppt/slides/_rels/slide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1.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microsoft.com/office/2007/relationships/hdphoto" Target="../media/hdphoto1.wdp"/><Relationship Id="rId9"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1.pn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3.xml"/><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image" Target="../media/image510.png"/><Relationship Id="rId17" Type="http://schemas.openxmlformats.org/officeDocument/2006/relationships/customXml" Target="../ink/ink5.xml"/><Relationship Id="rId2" Type="http://schemas.openxmlformats.org/officeDocument/2006/relationships/notesSlide" Target="../notesSlides/notesSlide5.xml"/><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customXml" Target="../ink/ink2.xml"/><Relationship Id="rId5" Type="http://schemas.openxmlformats.org/officeDocument/2006/relationships/image" Target="../media/image47.png"/><Relationship Id="rId15" Type="http://schemas.openxmlformats.org/officeDocument/2006/relationships/customXml" Target="../ink/ink4.xml"/><Relationship Id="rId10" Type="http://schemas.openxmlformats.org/officeDocument/2006/relationships/image" Target="../media/image500.png"/><Relationship Id="rId19" Type="http://schemas.openxmlformats.org/officeDocument/2006/relationships/customXml" Target="../ink/ink6.xml"/><Relationship Id="rId4" Type="http://schemas.openxmlformats.org/officeDocument/2006/relationships/image" Target="../media/image46.png"/><Relationship Id="rId9" Type="http://schemas.openxmlformats.org/officeDocument/2006/relationships/customXml" Target="../ink/ink1.xml"/><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4E7B20-EB0B-7369-9AF3-32ED0686DCAD}"/>
              </a:ext>
            </a:extLst>
          </p:cNvPr>
          <p:cNvPicPr>
            <a:picLocks noChangeAspect="1"/>
          </p:cNvPicPr>
          <p:nvPr/>
        </p:nvPicPr>
        <p:blipFill rotWithShape="1">
          <a:blip r:embed="rId3"/>
          <a:srcRect l="2701" t="390" r="28113" b="5886"/>
          <a:stretch/>
        </p:blipFill>
        <p:spPr>
          <a:xfrm>
            <a:off x="4781742" y="0"/>
            <a:ext cx="13501686" cy="1028819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8" name="TextBox 7">
            <a:extLst>
              <a:ext uri="{FF2B5EF4-FFF2-40B4-BE49-F238E27FC236}">
                <a16:creationId xmlns:a16="http://schemas.microsoft.com/office/drawing/2014/main" id="{76134F38-978D-1DA4-2B55-3EA8C1D1A149}"/>
              </a:ext>
            </a:extLst>
          </p:cNvPr>
          <p:cNvSpPr txBox="1"/>
          <p:nvPr/>
        </p:nvSpPr>
        <p:spPr>
          <a:xfrm>
            <a:off x="481263" y="3643089"/>
            <a:ext cx="11329737" cy="3000821"/>
          </a:xfrm>
          <a:prstGeom prst="rect">
            <a:avLst/>
          </a:prstGeom>
          <a:noFill/>
        </p:spPr>
        <p:txBody>
          <a:bodyPr wrap="square" rtlCol="0">
            <a:spAutoFit/>
          </a:bodyPr>
          <a:lstStyle/>
          <a:p>
            <a:r>
              <a:rPr lang="en-US" sz="5400" dirty="0">
                <a:latin typeface="Public Sans" panose="020B0604020202020204" charset="0"/>
              </a:rPr>
              <a:t>‘Discover the UK’s UNESCO Sites’</a:t>
            </a:r>
          </a:p>
          <a:p>
            <a:endParaRPr lang="en-US" sz="2700" dirty="0">
              <a:latin typeface="Public Sans" panose="020B0604020202020204" charset="0"/>
            </a:endParaRPr>
          </a:p>
          <a:p>
            <a:r>
              <a:rPr lang="en-US" sz="2700" dirty="0">
                <a:latin typeface="Public Sans" panose="020B0604020202020204" charset="0"/>
              </a:rPr>
              <a:t>Summer campaign 2023</a:t>
            </a:r>
          </a:p>
          <a:p>
            <a:endParaRPr lang="en-US" sz="2700" dirty="0">
              <a:latin typeface="Public Sans" panose="020B0604020202020204" charset="0"/>
            </a:endParaRPr>
          </a:p>
          <a:p>
            <a:r>
              <a:rPr lang="en-US" sz="2700" dirty="0">
                <a:latin typeface="Public Sans" panose="020B0604020202020204" charset="0"/>
              </a:rPr>
              <a:t>The UK National Commission for UNESCO</a:t>
            </a:r>
          </a:p>
          <a:p>
            <a:endParaRPr lang="en-GB" sz="2700" dirty="0">
              <a:latin typeface="Public Sans" panose="020B0604020202020204" charset="0"/>
            </a:endParaRPr>
          </a:p>
        </p:txBody>
      </p:sp>
      <p:sp>
        <p:nvSpPr>
          <p:cNvPr id="9" name="Footer Placeholder 6">
            <a:extLst>
              <a:ext uri="{FF2B5EF4-FFF2-40B4-BE49-F238E27FC236}">
                <a16:creationId xmlns:a16="http://schemas.microsoft.com/office/drawing/2014/main" id="{2FCB1431-BE74-D242-DB7E-42B5BE1F1A3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pic>
        <p:nvPicPr>
          <p:cNvPr id="3" name="Picture 2" descr="A blue circle with a hand gesture and text&#10;&#10;Description automatically generated">
            <a:extLst>
              <a:ext uri="{FF2B5EF4-FFF2-40B4-BE49-F238E27FC236}">
                <a16:creationId xmlns:a16="http://schemas.microsoft.com/office/drawing/2014/main" id="{8709F5FC-4629-154B-1A6B-77AD7CF1E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7511939"/>
            <a:ext cx="1327448" cy="1327448"/>
          </a:xfrm>
          <a:prstGeom prst="rect">
            <a:avLst/>
          </a:prstGeom>
        </p:spPr>
      </p:pic>
      <p:pic>
        <p:nvPicPr>
          <p:cNvPr id="5" name="Picture 4" descr="A red background with white text and a flag&#10;&#10;Description automatically generated">
            <a:extLst>
              <a:ext uri="{FF2B5EF4-FFF2-40B4-BE49-F238E27FC236}">
                <a16:creationId xmlns:a16="http://schemas.microsoft.com/office/drawing/2014/main" id="{A9FE1B6F-D943-B9A8-E3E0-6D57E118E0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7505699"/>
            <a:ext cx="2000531" cy="1333687"/>
          </a:xfrm>
          <a:prstGeom prst="rect">
            <a:avLst/>
          </a:prstGeom>
        </p:spPr>
      </p:pic>
      <p:pic>
        <p:nvPicPr>
          <p:cNvPr id="10" name="Picture 9" descr="A blue and white logo&#10;&#10;Description automatically generated">
            <a:extLst>
              <a:ext uri="{FF2B5EF4-FFF2-40B4-BE49-F238E27FC236}">
                <a16:creationId xmlns:a16="http://schemas.microsoft.com/office/drawing/2014/main" id="{00BD86FB-D743-A25A-E90D-DEACB183CA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263" y="7475063"/>
            <a:ext cx="1632017" cy="1578383"/>
          </a:xfrm>
          <a:prstGeom prst="rect">
            <a:avLst/>
          </a:prstGeom>
        </p:spPr>
      </p:pic>
    </p:spTree>
    <p:extLst>
      <p:ext uri="{BB962C8B-B14F-4D97-AF65-F5344CB8AC3E}">
        <p14:creationId xmlns:p14="http://schemas.microsoft.com/office/powerpoint/2010/main" val="59334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8649310" y="1922481"/>
            <a:ext cx="1498451" cy="1498451"/>
          </a:xfrm>
          <a:custGeom>
            <a:avLst/>
            <a:gdLst/>
            <a:ahLst/>
            <a:cxnLst/>
            <a:rect l="l" t="t" r="r" b="b"/>
            <a:pathLst>
              <a:path w="1498451" h="1498451">
                <a:moveTo>
                  <a:pt x="0" y="0"/>
                </a:moveTo>
                <a:lnTo>
                  <a:pt x="1498450" y="0"/>
                </a:lnTo>
                <a:lnTo>
                  <a:pt x="1498450" y="1498451"/>
                </a:lnTo>
                <a:lnTo>
                  <a:pt x="0" y="1498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277183" y="300653"/>
            <a:ext cx="6201526" cy="384721"/>
          </a:xfrm>
          <a:prstGeom prst="rect">
            <a:avLst/>
          </a:prstGeom>
        </p:spPr>
        <p:txBody>
          <a:bodyPr lIns="0" tIns="0" rIns="0" bIns="0" rtlCol="0" anchor="t">
            <a:spAutoFit/>
          </a:bodyPr>
          <a:lstStyle/>
          <a:p>
            <a:pPr>
              <a:lnSpc>
                <a:spcPts val="2971"/>
              </a:lnSpc>
            </a:pPr>
            <a:r>
              <a:rPr lang="en-US" sz="3265" spc="16" dirty="0">
                <a:solidFill>
                  <a:srgbClr val="2B2C30"/>
                </a:solidFill>
                <a:latin typeface="Playfair Display Bold"/>
              </a:rPr>
              <a:t>Interactive map</a:t>
            </a:r>
          </a:p>
        </p:txBody>
      </p:sp>
      <p:grpSp>
        <p:nvGrpSpPr>
          <p:cNvPr id="4" name="Group 4"/>
          <p:cNvGrpSpPr/>
          <p:nvPr/>
        </p:nvGrpSpPr>
        <p:grpSpPr>
          <a:xfrm>
            <a:off x="8649310" y="360093"/>
            <a:ext cx="1498451" cy="1498451"/>
            <a:chOff x="0" y="0"/>
            <a:chExt cx="1997934" cy="1997934"/>
          </a:xfrm>
        </p:grpSpPr>
        <p:sp>
          <p:nvSpPr>
            <p:cNvPr id="5" name="Freeform 5"/>
            <p:cNvSpPr/>
            <p:nvPr/>
          </p:nvSpPr>
          <p:spPr>
            <a:xfrm>
              <a:off x="0" y="0"/>
              <a:ext cx="1997934" cy="1997934"/>
            </a:xfrm>
            <a:custGeom>
              <a:avLst/>
              <a:gdLst/>
              <a:ahLst/>
              <a:cxnLst/>
              <a:rect l="l" t="t" r="r" b="b"/>
              <a:pathLst>
                <a:path w="1997934" h="1997934">
                  <a:moveTo>
                    <a:pt x="0" y="0"/>
                  </a:moveTo>
                  <a:lnTo>
                    <a:pt x="1997934" y="0"/>
                  </a:lnTo>
                  <a:lnTo>
                    <a:pt x="1997934" y="1997934"/>
                  </a:lnTo>
                  <a:lnTo>
                    <a:pt x="0" y="1997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183174" y="560759"/>
              <a:ext cx="1638795" cy="257441"/>
            </a:xfrm>
            <a:prstGeom prst="rect">
              <a:avLst/>
            </a:prstGeom>
          </p:spPr>
          <p:txBody>
            <a:bodyPr lIns="0" tIns="0" rIns="0" bIns="0" rtlCol="0" anchor="t">
              <a:spAutoFit/>
            </a:bodyPr>
            <a:lstStyle/>
            <a:p>
              <a:pPr algn="ctr">
                <a:lnSpc>
                  <a:spcPts val="1596"/>
                </a:lnSpc>
              </a:pPr>
              <a:r>
                <a:rPr lang="en-US" sz="1140">
                  <a:solidFill>
                    <a:srgbClr val="000000"/>
                  </a:solidFill>
                  <a:latin typeface="Public Sans"/>
                </a:rPr>
                <a:t>TOTAL VIEWS</a:t>
              </a:r>
            </a:p>
          </p:txBody>
        </p:sp>
        <p:sp>
          <p:nvSpPr>
            <p:cNvPr id="7" name="TextBox 7"/>
            <p:cNvSpPr txBox="1"/>
            <p:nvPr/>
          </p:nvSpPr>
          <p:spPr>
            <a:xfrm>
              <a:off x="264702" y="815284"/>
              <a:ext cx="1475738" cy="399635"/>
            </a:xfrm>
            <a:prstGeom prst="rect">
              <a:avLst/>
            </a:prstGeom>
          </p:spPr>
          <p:txBody>
            <a:bodyPr lIns="0" tIns="0" rIns="0" bIns="0" rtlCol="0" anchor="t">
              <a:spAutoFit/>
            </a:bodyPr>
            <a:lstStyle/>
            <a:p>
              <a:pPr algn="ctr">
                <a:lnSpc>
                  <a:spcPts val="2528"/>
                </a:lnSpc>
              </a:pPr>
              <a:r>
                <a:rPr lang="en-US" sz="1806">
                  <a:solidFill>
                    <a:srgbClr val="EFEEE7"/>
                  </a:solidFill>
                  <a:latin typeface="Public Sans Bold"/>
                </a:rPr>
                <a:t>32,846</a:t>
              </a:r>
            </a:p>
          </p:txBody>
        </p:sp>
      </p:grpSp>
      <p:grpSp>
        <p:nvGrpSpPr>
          <p:cNvPr id="8" name="Group 8"/>
          <p:cNvGrpSpPr/>
          <p:nvPr/>
        </p:nvGrpSpPr>
        <p:grpSpPr>
          <a:xfrm>
            <a:off x="8649310" y="3512707"/>
            <a:ext cx="1498451" cy="1498451"/>
            <a:chOff x="0" y="0"/>
            <a:chExt cx="1997934" cy="1997934"/>
          </a:xfrm>
        </p:grpSpPr>
        <p:sp>
          <p:nvSpPr>
            <p:cNvPr id="9" name="Freeform 9"/>
            <p:cNvSpPr/>
            <p:nvPr/>
          </p:nvSpPr>
          <p:spPr>
            <a:xfrm>
              <a:off x="0" y="0"/>
              <a:ext cx="1997934" cy="1997934"/>
            </a:xfrm>
            <a:custGeom>
              <a:avLst/>
              <a:gdLst/>
              <a:ahLst/>
              <a:cxnLst/>
              <a:rect l="l" t="t" r="r" b="b"/>
              <a:pathLst>
                <a:path w="1997934" h="1997934">
                  <a:moveTo>
                    <a:pt x="0" y="0"/>
                  </a:moveTo>
                  <a:lnTo>
                    <a:pt x="1997934" y="0"/>
                  </a:lnTo>
                  <a:lnTo>
                    <a:pt x="1997934" y="1997934"/>
                  </a:lnTo>
                  <a:lnTo>
                    <a:pt x="0" y="1997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TextBox 10"/>
            <p:cNvSpPr txBox="1"/>
            <p:nvPr/>
          </p:nvSpPr>
          <p:spPr>
            <a:xfrm>
              <a:off x="187702" y="328448"/>
              <a:ext cx="1638795" cy="792431"/>
            </a:xfrm>
            <a:prstGeom prst="rect">
              <a:avLst/>
            </a:prstGeom>
          </p:spPr>
          <p:txBody>
            <a:bodyPr lIns="0" tIns="0" rIns="0" bIns="0" rtlCol="0" anchor="t">
              <a:spAutoFit/>
            </a:bodyPr>
            <a:lstStyle/>
            <a:p>
              <a:pPr algn="ctr">
                <a:lnSpc>
                  <a:spcPts val="1596"/>
                </a:lnSpc>
              </a:pPr>
              <a:r>
                <a:rPr lang="en-US" sz="1140">
                  <a:solidFill>
                    <a:srgbClr val="000000"/>
                  </a:solidFill>
                  <a:latin typeface="Public Sans"/>
                </a:rPr>
                <a:t>AVERAGE ENGAGEMENT TIME</a:t>
              </a:r>
            </a:p>
          </p:txBody>
        </p:sp>
        <p:sp>
          <p:nvSpPr>
            <p:cNvPr id="11" name="TextBox 11"/>
            <p:cNvSpPr txBox="1"/>
            <p:nvPr/>
          </p:nvSpPr>
          <p:spPr>
            <a:xfrm>
              <a:off x="269230" y="1082779"/>
              <a:ext cx="1475738" cy="399635"/>
            </a:xfrm>
            <a:prstGeom prst="rect">
              <a:avLst/>
            </a:prstGeom>
          </p:spPr>
          <p:txBody>
            <a:bodyPr lIns="0" tIns="0" rIns="0" bIns="0" rtlCol="0" anchor="t">
              <a:spAutoFit/>
            </a:bodyPr>
            <a:lstStyle/>
            <a:p>
              <a:pPr algn="ctr">
                <a:lnSpc>
                  <a:spcPts val="2528"/>
                </a:lnSpc>
              </a:pPr>
              <a:r>
                <a:rPr lang="en-US" sz="1806">
                  <a:solidFill>
                    <a:srgbClr val="EFEEE7"/>
                  </a:solidFill>
                  <a:latin typeface="Public Sans Bold"/>
                </a:rPr>
                <a:t>00:43</a:t>
              </a:r>
            </a:p>
          </p:txBody>
        </p:sp>
      </p:grpSp>
      <p:grpSp>
        <p:nvGrpSpPr>
          <p:cNvPr id="12" name="Group 12"/>
          <p:cNvGrpSpPr/>
          <p:nvPr/>
        </p:nvGrpSpPr>
        <p:grpSpPr>
          <a:xfrm>
            <a:off x="-280402" y="409103"/>
            <a:ext cx="12188386" cy="5695812"/>
            <a:chOff x="44447" y="494672"/>
            <a:chExt cx="16251181" cy="7594415"/>
          </a:xfrm>
        </p:grpSpPr>
        <p:sp>
          <p:nvSpPr>
            <p:cNvPr id="13" name="Freeform 13"/>
            <p:cNvSpPr/>
            <p:nvPr/>
          </p:nvSpPr>
          <p:spPr>
            <a:xfrm>
              <a:off x="44447" y="494672"/>
              <a:ext cx="16251181" cy="7594415"/>
            </a:xfrm>
            <a:custGeom>
              <a:avLst/>
              <a:gdLst/>
              <a:ahLst/>
              <a:cxnLst/>
              <a:rect l="l" t="t" r="r" b="b"/>
              <a:pathLst>
                <a:path w="16251181" h="7594416">
                  <a:moveTo>
                    <a:pt x="0" y="0"/>
                  </a:moveTo>
                  <a:lnTo>
                    <a:pt x="16251181" y="0"/>
                  </a:lnTo>
                  <a:lnTo>
                    <a:pt x="16251181" y="7594416"/>
                  </a:lnTo>
                  <a:lnTo>
                    <a:pt x="0" y="7594416"/>
                  </a:lnTo>
                  <a:lnTo>
                    <a:pt x="0" y="0"/>
                  </a:lnTo>
                  <a:close/>
                </a:path>
              </a:pathLst>
            </a:custGeom>
            <a:blipFill>
              <a:blip r:embed="rId4"/>
              <a:stretch>
                <a:fillRect t="-59607" b="-57013"/>
              </a:stretch>
            </a:blipFill>
          </p:spPr>
          <p:txBody>
            <a:bodyPr/>
            <a:lstStyle/>
            <a:p>
              <a:endParaRPr lang="en-GB" dirty="0"/>
            </a:p>
          </p:txBody>
        </p:sp>
        <p:sp>
          <p:nvSpPr>
            <p:cNvPr id="14" name="TextBox 14"/>
            <p:cNvSpPr txBox="1"/>
            <p:nvPr/>
          </p:nvSpPr>
          <p:spPr>
            <a:xfrm>
              <a:off x="3567916" y="4645751"/>
              <a:ext cx="2009907" cy="1293479"/>
            </a:xfrm>
            <a:prstGeom prst="rect">
              <a:avLst/>
            </a:prstGeom>
          </p:spPr>
          <p:txBody>
            <a:bodyPr lIns="0" tIns="0" rIns="0" bIns="0" rtlCol="0" anchor="t">
              <a:spAutoFit/>
            </a:bodyPr>
            <a:lstStyle/>
            <a:p>
              <a:pPr algn="ctr">
                <a:lnSpc>
                  <a:spcPts val="1958"/>
                </a:lnSpc>
              </a:pPr>
              <a:r>
                <a:rPr lang="en-US" sz="1398" dirty="0">
                  <a:solidFill>
                    <a:srgbClr val="000000"/>
                  </a:solidFill>
                  <a:latin typeface="Public Sans"/>
                </a:rPr>
                <a:t>AVG. DAILY VISITORS TO WEBSITE FOR THE 4 WEEKS PRIOR TO LAUNCH</a:t>
              </a:r>
            </a:p>
          </p:txBody>
        </p:sp>
        <p:sp>
          <p:nvSpPr>
            <p:cNvPr id="15" name="Freeform 15"/>
            <p:cNvSpPr/>
            <p:nvPr/>
          </p:nvSpPr>
          <p:spPr>
            <a:xfrm>
              <a:off x="5379721" y="5628059"/>
              <a:ext cx="1065745" cy="1065745"/>
            </a:xfrm>
            <a:custGeom>
              <a:avLst/>
              <a:gdLst/>
              <a:ahLst/>
              <a:cxnLst/>
              <a:rect l="l" t="t" r="r" b="b"/>
              <a:pathLst>
                <a:path w="1065745" h="1065745">
                  <a:moveTo>
                    <a:pt x="0" y="0"/>
                  </a:moveTo>
                  <a:lnTo>
                    <a:pt x="1065745" y="0"/>
                  </a:lnTo>
                  <a:lnTo>
                    <a:pt x="1065745" y="1065745"/>
                  </a:lnTo>
                  <a:lnTo>
                    <a:pt x="0" y="10657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5478548" y="5882079"/>
              <a:ext cx="855493" cy="500556"/>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234</a:t>
              </a:r>
            </a:p>
          </p:txBody>
        </p:sp>
        <p:sp>
          <p:nvSpPr>
            <p:cNvPr id="17" name="Freeform 17"/>
            <p:cNvSpPr/>
            <p:nvPr/>
          </p:nvSpPr>
          <p:spPr>
            <a:xfrm>
              <a:off x="5912593" y="4475690"/>
              <a:ext cx="898571" cy="1769996"/>
            </a:xfrm>
            <a:custGeom>
              <a:avLst/>
              <a:gdLst/>
              <a:ahLst/>
              <a:cxnLst/>
              <a:rect l="l" t="t" r="r" b="b"/>
              <a:pathLst>
                <a:path w="898571" h="1769996">
                  <a:moveTo>
                    <a:pt x="0" y="0"/>
                  </a:moveTo>
                  <a:lnTo>
                    <a:pt x="898571" y="0"/>
                  </a:lnTo>
                  <a:lnTo>
                    <a:pt x="898571" y="1769996"/>
                  </a:lnTo>
                  <a:lnTo>
                    <a:pt x="0" y="1769996"/>
                  </a:lnTo>
                  <a:lnTo>
                    <a:pt x="0" y="0"/>
                  </a:lnTo>
                  <a:close/>
                </a:path>
              </a:pathLst>
            </a:custGeom>
            <a:blipFill>
              <a:blip r:embed="rId7"/>
              <a:stretch>
                <a:fillRect l="-63895" t="-9620" r="-70448" b="-10812"/>
              </a:stretch>
            </a:blipFill>
          </p:spPr>
          <p:txBody>
            <a:bodyPr/>
            <a:lstStyle/>
            <a:p>
              <a:endParaRPr lang="en-GB"/>
            </a:p>
          </p:txBody>
        </p:sp>
        <p:sp>
          <p:nvSpPr>
            <p:cNvPr id="18" name="Freeform 18"/>
            <p:cNvSpPr/>
            <p:nvPr/>
          </p:nvSpPr>
          <p:spPr>
            <a:xfrm>
              <a:off x="7473187" y="2921486"/>
              <a:ext cx="597530" cy="1177008"/>
            </a:xfrm>
            <a:custGeom>
              <a:avLst/>
              <a:gdLst/>
              <a:ahLst/>
              <a:cxnLst/>
              <a:rect l="l" t="t" r="r" b="b"/>
              <a:pathLst>
                <a:path w="597530" h="1177008">
                  <a:moveTo>
                    <a:pt x="0" y="0"/>
                  </a:moveTo>
                  <a:lnTo>
                    <a:pt x="597530" y="0"/>
                  </a:lnTo>
                  <a:lnTo>
                    <a:pt x="597530" y="1177008"/>
                  </a:lnTo>
                  <a:lnTo>
                    <a:pt x="0" y="1177008"/>
                  </a:lnTo>
                  <a:lnTo>
                    <a:pt x="0" y="0"/>
                  </a:lnTo>
                  <a:close/>
                </a:path>
              </a:pathLst>
            </a:custGeom>
            <a:blipFill>
              <a:blip r:embed="rId7"/>
              <a:stretch>
                <a:fillRect l="-63895" t="-9620" r="-70448" b="-10812"/>
              </a:stretch>
            </a:blipFill>
          </p:spPr>
          <p:txBody>
            <a:bodyPr/>
            <a:lstStyle/>
            <a:p>
              <a:endParaRPr lang="en-GB"/>
            </a:p>
          </p:txBody>
        </p:sp>
        <p:sp>
          <p:nvSpPr>
            <p:cNvPr id="19" name="Freeform 19"/>
            <p:cNvSpPr/>
            <p:nvPr/>
          </p:nvSpPr>
          <p:spPr>
            <a:xfrm>
              <a:off x="7771952" y="3173362"/>
              <a:ext cx="597530" cy="1177008"/>
            </a:xfrm>
            <a:custGeom>
              <a:avLst/>
              <a:gdLst/>
              <a:ahLst/>
              <a:cxnLst/>
              <a:rect l="l" t="t" r="r" b="b"/>
              <a:pathLst>
                <a:path w="597530" h="1177008">
                  <a:moveTo>
                    <a:pt x="0" y="0"/>
                  </a:moveTo>
                  <a:lnTo>
                    <a:pt x="597530" y="0"/>
                  </a:lnTo>
                  <a:lnTo>
                    <a:pt x="597530" y="1177009"/>
                  </a:lnTo>
                  <a:lnTo>
                    <a:pt x="0" y="1177009"/>
                  </a:lnTo>
                  <a:lnTo>
                    <a:pt x="0" y="0"/>
                  </a:lnTo>
                  <a:close/>
                </a:path>
              </a:pathLst>
            </a:custGeom>
            <a:blipFill>
              <a:blip r:embed="rId7"/>
              <a:stretch>
                <a:fillRect l="-63895" t="-9620" r="-70448" b="-10812"/>
              </a:stretch>
            </a:blipFill>
          </p:spPr>
          <p:txBody>
            <a:bodyPr/>
            <a:lstStyle/>
            <a:p>
              <a:endParaRPr lang="en-GB"/>
            </a:p>
          </p:txBody>
        </p:sp>
        <p:sp>
          <p:nvSpPr>
            <p:cNvPr id="20" name="Freeform 20"/>
            <p:cNvSpPr/>
            <p:nvPr/>
          </p:nvSpPr>
          <p:spPr>
            <a:xfrm>
              <a:off x="7949683" y="2824002"/>
              <a:ext cx="597530" cy="1177008"/>
            </a:xfrm>
            <a:custGeom>
              <a:avLst/>
              <a:gdLst/>
              <a:ahLst/>
              <a:cxnLst/>
              <a:rect l="l" t="t" r="r" b="b"/>
              <a:pathLst>
                <a:path w="597530" h="1177008">
                  <a:moveTo>
                    <a:pt x="0" y="0"/>
                  </a:moveTo>
                  <a:lnTo>
                    <a:pt x="597530" y="0"/>
                  </a:lnTo>
                  <a:lnTo>
                    <a:pt x="597530" y="1177008"/>
                  </a:lnTo>
                  <a:lnTo>
                    <a:pt x="0" y="1177008"/>
                  </a:lnTo>
                  <a:lnTo>
                    <a:pt x="0" y="0"/>
                  </a:lnTo>
                  <a:close/>
                </a:path>
              </a:pathLst>
            </a:custGeom>
            <a:blipFill>
              <a:blip r:embed="rId7"/>
              <a:stretch>
                <a:fillRect l="-63895" t="-9620" r="-70448" b="-10812"/>
              </a:stretch>
            </a:blipFill>
          </p:spPr>
          <p:txBody>
            <a:bodyPr/>
            <a:lstStyle/>
            <a:p>
              <a:endParaRPr lang="en-GB"/>
            </a:p>
          </p:txBody>
        </p:sp>
        <p:sp>
          <p:nvSpPr>
            <p:cNvPr id="21" name="Freeform 21"/>
            <p:cNvSpPr/>
            <p:nvPr/>
          </p:nvSpPr>
          <p:spPr>
            <a:xfrm>
              <a:off x="8248448" y="2549162"/>
              <a:ext cx="487782" cy="960828"/>
            </a:xfrm>
            <a:custGeom>
              <a:avLst/>
              <a:gdLst/>
              <a:ahLst/>
              <a:cxnLst/>
              <a:rect l="l" t="t" r="r" b="b"/>
              <a:pathLst>
                <a:path w="487782" h="960828">
                  <a:moveTo>
                    <a:pt x="0" y="0"/>
                  </a:moveTo>
                  <a:lnTo>
                    <a:pt x="487782" y="0"/>
                  </a:lnTo>
                  <a:lnTo>
                    <a:pt x="487782" y="960828"/>
                  </a:lnTo>
                  <a:lnTo>
                    <a:pt x="0" y="960828"/>
                  </a:lnTo>
                  <a:lnTo>
                    <a:pt x="0" y="0"/>
                  </a:lnTo>
                  <a:close/>
                </a:path>
              </a:pathLst>
            </a:custGeom>
            <a:blipFill>
              <a:blip r:embed="rId7"/>
              <a:stretch>
                <a:fillRect l="-63895" t="-9620" r="-70448" b="-10812"/>
              </a:stretch>
            </a:blipFill>
          </p:spPr>
          <p:txBody>
            <a:bodyPr/>
            <a:lstStyle/>
            <a:p>
              <a:endParaRPr lang="en-GB"/>
            </a:p>
          </p:txBody>
        </p:sp>
        <p:sp>
          <p:nvSpPr>
            <p:cNvPr id="22" name="Freeform 22"/>
            <p:cNvSpPr/>
            <p:nvPr/>
          </p:nvSpPr>
          <p:spPr>
            <a:xfrm>
              <a:off x="7881700" y="2343588"/>
              <a:ext cx="487782" cy="960828"/>
            </a:xfrm>
            <a:custGeom>
              <a:avLst/>
              <a:gdLst/>
              <a:ahLst/>
              <a:cxnLst/>
              <a:rect l="l" t="t" r="r" b="b"/>
              <a:pathLst>
                <a:path w="487782" h="960828">
                  <a:moveTo>
                    <a:pt x="0" y="0"/>
                  </a:moveTo>
                  <a:lnTo>
                    <a:pt x="487782" y="0"/>
                  </a:lnTo>
                  <a:lnTo>
                    <a:pt x="487782" y="960828"/>
                  </a:lnTo>
                  <a:lnTo>
                    <a:pt x="0" y="960828"/>
                  </a:lnTo>
                  <a:lnTo>
                    <a:pt x="0" y="0"/>
                  </a:lnTo>
                  <a:close/>
                </a:path>
              </a:pathLst>
            </a:custGeom>
            <a:blipFill>
              <a:blip r:embed="rId7"/>
              <a:stretch>
                <a:fillRect l="-63895" t="-9620" r="-70448" b="-10812"/>
              </a:stretch>
            </a:blipFill>
          </p:spPr>
          <p:txBody>
            <a:bodyPr/>
            <a:lstStyle/>
            <a:p>
              <a:endParaRPr lang="en-GB"/>
            </a:p>
          </p:txBody>
        </p:sp>
        <p:sp>
          <p:nvSpPr>
            <p:cNvPr id="23" name="Freeform 23"/>
            <p:cNvSpPr/>
            <p:nvPr/>
          </p:nvSpPr>
          <p:spPr>
            <a:xfrm>
              <a:off x="8249803" y="2165813"/>
              <a:ext cx="334142" cy="658189"/>
            </a:xfrm>
            <a:custGeom>
              <a:avLst/>
              <a:gdLst/>
              <a:ahLst/>
              <a:cxnLst/>
              <a:rect l="l" t="t" r="r" b="b"/>
              <a:pathLst>
                <a:path w="334142" h="658189">
                  <a:moveTo>
                    <a:pt x="0" y="0"/>
                  </a:moveTo>
                  <a:lnTo>
                    <a:pt x="334142" y="0"/>
                  </a:lnTo>
                  <a:lnTo>
                    <a:pt x="334142" y="658189"/>
                  </a:lnTo>
                  <a:lnTo>
                    <a:pt x="0" y="658189"/>
                  </a:lnTo>
                  <a:lnTo>
                    <a:pt x="0" y="0"/>
                  </a:lnTo>
                  <a:close/>
                </a:path>
              </a:pathLst>
            </a:custGeom>
            <a:blipFill>
              <a:blip r:embed="rId7"/>
              <a:stretch>
                <a:fillRect l="-63895" t="-9620" r="-70448" b="-10812"/>
              </a:stretch>
            </a:blipFill>
          </p:spPr>
          <p:txBody>
            <a:bodyPr/>
            <a:lstStyle/>
            <a:p>
              <a:endParaRPr lang="en-GB"/>
            </a:p>
          </p:txBody>
        </p:sp>
        <p:sp>
          <p:nvSpPr>
            <p:cNvPr id="24" name="TextBox 24"/>
            <p:cNvSpPr txBox="1"/>
            <p:nvPr/>
          </p:nvSpPr>
          <p:spPr>
            <a:xfrm>
              <a:off x="8861641" y="3100839"/>
              <a:ext cx="2009906" cy="1293479"/>
            </a:xfrm>
            <a:prstGeom prst="rect">
              <a:avLst/>
            </a:prstGeom>
          </p:spPr>
          <p:txBody>
            <a:bodyPr lIns="0" tIns="0" rIns="0" bIns="0" rtlCol="0" anchor="t">
              <a:spAutoFit/>
            </a:bodyPr>
            <a:lstStyle/>
            <a:p>
              <a:pPr algn="ctr">
                <a:lnSpc>
                  <a:spcPts val="1958"/>
                </a:lnSpc>
              </a:pPr>
              <a:r>
                <a:rPr lang="en-US" sz="1398" dirty="0">
                  <a:solidFill>
                    <a:srgbClr val="000000"/>
                  </a:solidFill>
                  <a:latin typeface="Public Sans"/>
                </a:rPr>
                <a:t>AVG. DAILY VISITORS TO THE WEBSITE FOR THE 4 WEEKS AFTER THE LAUNCH</a:t>
              </a:r>
            </a:p>
          </p:txBody>
        </p:sp>
        <p:sp>
          <p:nvSpPr>
            <p:cNvPr id="25" name="Freeform 25"/>
            <p:cNvSpPr/>
            <p:nvPr/>
          </p:nvSpPr>
          <p:spPr>
            <a:xfrm>
              <a:off x="9052992" y="1743683"/>
              <a:ext cx="1336555" cy="1336555"/>
            </a:xfrm>
            <a:custGeom>
              <a:avLst/>
              <a:gdLst/>
              <a:ahLst/>
              <a:cxnLst/>
              <a:rect l="l" t="t" r="r" b="b"/>
              <a:pathLst>
                <a:path w="1336555" h="1336555">
                  <a:moveTo>
                    <a:pt x="0" y="0"/>
                  </a:moveTo>
                  <a:lnTo>
                    <a:pt x="1336555" y="0"/>
                  </a:lnTo>
                  <a:lnTo>
                    <a:pt x="1336555" y="1336555"/>
                  </a:lnTo>
                  <a:lnTo>
                    <a:pt x="0" y="13365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TextBox 26"/>
            <p:cNvSpPr txBox="1"/>
            <p:nvPr/>
          </p:nvSpPr>
          <p:spPr>
            <a:xfrm>
              <a:off x="9176932" y="2076772"/>
              <a:ext cx="1072876" cy="613227"/>
            </a:xfrm>
            <a:prstGeom prst="rect">
              <a:avLst/>
            </a:prstGeom>
          </p:spPr>
          <p:txBody>
            <a:bodyPr lIns="0" tIns="0" rIns="0" bIns="0" rtlCol="0" anchor="t">
              <a:spAutoFit/>
            </a:bodyPr>
            <a:lstStyle/>
            <a:p>
              <a:pPr algn="ctr">
                <a:lnSpc>
                  <a:spcPts val="3889"/>
                </a:lnSpc>
              </a:pPr>
              <a:r>
                <a:rPr lang="en-US" sz="2778">
                  <a:solidFill>
                    <a:srgbClr val="000000"/>
                  </a:solidFill>
                  <a:latin typeface="Public Sans Bold"/>
                </a:rPr>
                <a:t>1,411</a:t>
              </a:r>
            </a:p>
          </p:txBody>
        </p:sp>
      </p:grpSp>
      <p:grpSp>
        <p:nvGrpSpPr>
          <p:cNvPr id="27" name="Group 27"/>
          <p:cNvGrpSpPr/>
          <p:nvPr/>
        </p:nvGrpSpPr>
        <p:grpSpPr>
          <a:xfrm>
            <a:off x="2118024" y="6168228"/>
            <a:ext cx="3662432" cy="3662432"/>
            <a:chOff x="0" y="0"/>
            <a:chExt cx="4883243" cy="4883243"/>
          </a:xfrm>
        </p:grpSpPr>
        <p:grpSp>
          <p:nvGrpSpPr>
            <p:cNvPr id="28" name="Group 28"/>
            <p:cNvGrpSpPr>
              <a:grpSpLocks noChangeAspect="1"/>
            </p:cNvGrpSpPr>
            <p:nvPr/>
          </p:nvGrpSpPr>
          <p:grpSpPr>
            <a:xfrm>
              <a:off x="0" y="0"/>
              <a:ext cx="4883243" cy="4883243"/>
              <a:chOff x="0" y="0"/>
              <a:chExt cx="2540000" cy="2540000"/>
            </a:xfrm>
          </p:grpSpPr>
          <p:sp>
            <p:nvSpPr>
              <p:cNvPr id="29" name="Freeform 29"/>
              <p:cNvSpPr/>
              <p:nvPr/>
            </p:nvSpPr>
            <p:spPr>
              <a:xfrm>
                <a:off x="-78249" y="0"/>
                <a:ext cx="2724599" cy="2635647"/>
              </a:xfrm>
              <a:custGeom>
                <a:avLst/>
                <a:gdLst/>
                <a:ahLst/>
                <a:cxnLst/>
                <a:rect l="l" t="t" r="r" b="b"/>
                <a:pathLst>
                  <a:path w="2724599" h="2635647">
                    <a:moveTo>
                      <a:pt x="1348249" y="0"/>
                    </a:moveTo>
                    <a:cubicBezTo>
                      <a:pt x="1883929" y="0"/>
                      <a:pt x="2362011" y="336116"/>
                      <a:pt x="2543305" y="840185"/>
                    </a:cubicBezTo>
                    <a:cubicBezTo>
                      <a:pt x="2724599" y="1344254"/>
                      <a:pt x="2570118" y="1907878"/>
                      <a:pt x="2157152" y="2249069"/>
                    </a:cubicBezTo>
                    <a:cubicBezTo>
                      <a:pt x="1744185" y="2590260"/>
                      <a:pt x="1161539" y="2635647"/>
                      <a:pt x="700718" y="2362522"/>
                    </a:cubicBezTo>
                    <a:cubicBezTo>
                      <a:pt x="239898" y="2089396"/>
                      <a:pt x="0" y="1556493"/>
                      <a:pt x="101050" y="1030431"/>
                    </a:cubicBezTo>
                    <a:lnTo>
                      <a:pt x="1348249" y="1270000"/>
                    </a:lnTo>
                    <a:close/>
                  </a:path>
                </a:pathLst>
              </a:custGeom>
              <a:solidFill>
                <a:srgbClr val="D4E3C1"/>
              </a:solidFill>
            </p:spPr>
            <p:txBody>
              <a:bodyPr/>
              <a:lstStyle/>
              <a:p>
                <a:endParaRPr lang="en-GB"/>
              </a:p>
            </p:txBody>
          </p:sp>
          <p:sp>
            <p:nvSpPr>
              <p:cNvPr id="30" name="Freeform 30"/>
              <p:cNvSpPr/>
              <p:nvPr/>
            </p:nvSpPr>
            <p:spPr>
              <a:xfrm>
                <a:off x="12386" y="529598"/>
                <a:ext cx="1257614" cy="740402"/>
              </a:xfrm>
              <a:custGeom>
                <a:avLst/>
                <a:gdLst/>
                <a:ahLst/>
                <a:cxnLst/>
                <a:rect l="l" t="t" r="r" b="b"/>
                <a:pathLst>
                  <a:path w="1257614" h="740402">
                    <a:moveTo>
                      <a:pt x="0" y="563466"/>
                    </a:moveTo>
                    <a:cubicBezTo>
                      <a:pt x="28604" y="360156"/>
                      <a:pt x="106073" y="166811"/>
                      <a:pt x="225769" y="0"/>
                    </a:cubicBezTo>
                    <a:lnTo>
                      <a:pt x="1257614" y="740402"/>
                    </a:lnTo>
                    <a:close/>
                  </a:path>
                </a:pathLst>
              </a:custGeom>
              <a:solidFill>
                <a:srgbClr val="B0B6A1"/>
              </a:solidFill>
            </p:spPr>
            <p:txBody>
              <a:bodyPr/>
              <a:lstStyle/>
              <a:p>
                <a:endParaRPr lang="en-GB"/>
              </a:p>
            </p:txBody>
          </p:sp>
          <p:sp>
            <p:nvSpPr>
              <p:cNvPr id="31" name="Freeform 31"/>
              <p:cNvSpPr/>
              <p:nvPr/>
            </p:nvSpPr>
            <p:spPr>
              <a:xfrm>
                <a:off x="202440" y="300386"/>
                <a:ext cx="1067560" cy="969614"/>
              </a:xfrm>
              <a:custGeom>
                <a:avLst/>
                <a:gdLst/>
                <a:ahLst/>
                <a:cxnLst/>
                <a:rect l="l" t="t" r="r" b="b"/>
                <a:pathLst>
                  <a:path w="1067560" h="969614">
                    <a:moveTo>
                      <a:pt x="0" y="281708"/>
                    </a:moveTo>
                    <a:cubicBezTo>
                      <a:pt x="68059" y="176086"/>
                      <a:pt x="151417" y="81150"/>
                      <a:pt x="247348" y="0"/>
                    </a:cubicBezTo>
                    <a:lnTo>
                      <a:pt x="1067560" y="969614"/>
                    </a:lnTo>
                    <a:close/>
                  </a:path>
                </a:pathLst>
              </a:custGeom>
              <a:solidFill>
                <a:srgbClr val="2D8BBA"/>
              </a:solidFill>
            </p:spPr>
            <p:txBody>
              <a:bodyPr/>
              <a:lstStyle/>
              <a:p>
                <a:endParaRPr lang="en-GB"/>
              </a:p>
            </p:txBody>
          </p:sp>
          <p:sp>
            <p:nvSpPr>
              <p:cNvPr id="32" name="Freeform 32"/>
              <p:cNvSpPr/>
              <p:nvPr/>
            </p:nvSpPr>
            <p:spPr>
              <a:xfrm>
                <a:off x="402352" y="129683"/>
                <a:ext cx="867648" cy="1140317"/>
              </a:xfrm>
              <a:custGeom>
                <a:avLst/>
                <a:gdLst/>
                <a:ahLst/>
                <a:cxnLst/>
                <a:rect l="l" t="t" r="r" b="b"/>
                <a:pathLst>
                  <a:path w="867648" h="1140317">
                    <a:moveTo>
                      <a:pt x="0" y="212908"/>
                    </a:moveTo>
                    <a:cubicBezTo>
                      <a:pt x="91755" y="127065"/>
                      <a:pt x="195742" y="55315"/>
                      <a:pt x="308562" y="0"/>
                    </a:cubicBezTo>
                    <a:lnTo>
                      <a:pt x="867648" y="1140317"/>
                    </a:lnTo>
                    <a:close/>
                  </a:path>
                </a:pathLst>
              </a:custGeom>
              <a:solidFill>
                <a:srgbClr val="2F5F98"/>
              </a:solidFill>
            </p:spPr>
            <p:txBody>
              <a:bodyPr/>
              <a:lstStyle/>
              <a:p>
                <a:endParaRPr lang="en-GB"/>
              </a:p>
            </p:txBody>
          </p:sp>
          <p:sp>
            <p:nvSpPr>
              <p:cNvPr id="33" name="Freeform 33"/>
              <p:cNvSpPr/>
              <p:nvPr/>
            </p:nvSpPr>
            <p:spPr>
              <a:xfrm>
                <a:off x="654620" y="48114"/>
                <a:ext cx="615380" cy="1221886"/>
              </a:xfrm>
              <a:custGeom>
                <a:avLst/>
                <a:gdLst/>
                <a:ahLst/>
                <a:cxnLst/>
                <a:rect l="l" t="t" r="r" b="b"/>
                <a:pathLst>
                  <a:path w="615380" h="1221886">
                    <a:moveTo>
                      <a:pt x="0" y="110937"/>
                    </a:moveTo>
                    <a:cubicBezTo>
                      <a:pt x="85159" y="63765"/>
                      <a:pt x="175460" y="26542"/>
                      <a:pt x="269122" y="0"/>
                    </a:cubicBezTo>
                    <a:lnTo>
                      <a:pt x="615380" y="1221886"/>
                    </a:lnTo>
                    <a:close/>
                  </a:path>
                </a:pathLst>
              </a:custGeom>
              <a:solidFill>
                <a:srgbClr val="DC876A"/>
              </a:solidFill>
            </p:spPr>
            <p:txBody>
              <a:bodyPr/>
              <a:lstStyle/>
              <a:p>
                <a:endParaRPr lang="en-GB"/>
              </a:p>
            </p:txBody>
          </p:sp>
          <p:sp>
            <p:nvSpPr>
              <p:cNvPr id="34" name="Freeform 34"/>
              <p:cNvSpPr/>
              <p:nvPr/>
            </p:nvSpPr>
            <p:spPr>
              <a:xfrm>
                <a:off x="863106" y="26059"/>
                <a:ext cx="406894" cy="1243941"/>
              </a:xfrm>
              <a:custGeom>
                <a:avLst/>
                <a:gdLst/>
                <a:ahLst/>
                <a:cxnLst/>
                <a:rect l="l" t="t" r="r" b="b"/>
                <a:pathLst>
                  <a:path w="406894" h="1243941">
                    <a:moveTo>
                      <a:pt x="0" y="40888"/>
                    </a:moveTo>
                    <a:cubicBezTo>
                      <a:pt x="49427" y="24171"/>
                      <a:pt x="99838" y="10515"/>
                      <a:pt x="150945" y="0"/>
                    </a:cubicBezTo>
                    <a:lnTo>
                      <a:pt x="406894" y="1243941"/>
                    </a:lnTo>
                    <a:close/>
                  </a:path>
                </a:pathLst>
              </a:custGeom>
              <a:solidFill>
                <a:srgbClr val="74554D"/>
              </a:solidFill>
            </p:spPr>
            <p:txBody>
              <a:bodyPr/>
              <a:lstStyle/>
              <a:p>
                <a:endParaRPr lang="en-GB"/>
              </a:p>
            </p:txBody>
          </p:sp>
          <p:sp>
            <p:nvSpPr>
              <p:cNvPr id="35" name="Freeform 35"/>
              <p:cNvSpPr/>
              <p:nvPr/>
            </p:nvSpPr>
            <p:spPr>
              <a:xfrm>
                <a:off x="952199" y="15488"/>
                <a:ext cx="317801" cy="1254512"/>
              </a:xfrm>
              <a:custGeom>
                <a:avLst/>
                <a:gdLst/>
                <a:ahLst/>
                <a:cxnLst/>
                <a:rect l="l" t="t" r="r" b="b"/>
                <a:pathLst>
                  <a:path w="317801" h="1254512">
                    <a:moveTo>
                      <a:pt x="0" y="24917"/>
                    </a:moveTo>
                    <a:cubicBezTo>
                      <a:pt x="39597" y="14683"/>
                      <a:pt x="79666" y="6368"/>
                      <a:pt x="120065" y="0"/>
                    </a:cubicBezTo>
                    <a:lnTo>
                      <a:pt x="317801" y="1254512"/>
                    </a:lnTo>
                    <a:close/>
                  </a:path>
                </a:pathLst>
              </a:custGeom>
              <a:solidFill>
                <a:srgbClr val="EFC089"/>
              </a:solidFill>
            </p:spPr>
            <p:txBody>
              <a:bodyPr/>
              <a:lstStyle/>
              <a:p>
                <a:endParaRPr lang="en-GB"/>
              </a:p>
            </p:txBody>
          </p:sp>
          <p:sp>
            <p:nvSpPr>
              <p:cNvPr id="36" name="Freeform 36"/>
              <p:cNvSpPr/>
              <p:nvPr/>
            </p:nvSpPr>
            <p:spPr>
              <a:xfrm>
                <a:off x="1009812" y="8594"/>
                <a:ext cx="260188" cy="1261406"/>
              </a:xfrm>
              <a:custGeom>
                <a:avLst/>
                <a:gdLst/>
                <a:ahLst/>
                <a:cxnLst/>
                <a:rect l="l" t="t" r="r" b="b"/>
                <a:pathLst>
                  <a:path w="260188" h="1261406">
                    <a:moveTo>
                      <a:pt x="0" y="18344"/>
                    </a:moveTo>
                    <a:cubicBezTo>
                      <a:pt x="37271" y="10543"/>
                      <a:pt x="74875" y="4422"/>
                      <a:pt x="112696" y="0"/>
                    </a:cubicBezTo>
                    <a:lnTo>
                      <a:pt x="260188" y="1261406"/>
                    </a:lnTo>
                    <a:close/>
                  </a:path>
                </a:pathLst>
              </a:custGeom>
              <a:solidFill>
                <a:srgbClr val="374D08"/>
              </a:solidFill>
            </p:spPr>
            <p:txBody>
              <a:bodyPr/>
              <a:lstStyle/>
              <a:p>
                <a:endParaRPr lang="en-GB"/>
              </a:p>
            </p:txBody>
          </p:sp>
          <p:sp>
            <p:nvSpPr>
              <p:cNvPr id="37" name="Freeform 37"/>
              <p:cNvSpPr/>
              <p:nvPr/>
            </p:nvSpPr>
            <p:spPr>
              <a:xfrm>
                <a:off x="1059648" y="0"/>
                <a:ext cx="210352" cy="1270000"/>
              </a:xfrm>
              <a:custGeom>
                <a:avLst/>
                <a:gdLst/>
                <a:ahLst/>
                <a:cxnLst/>
                <a:rect l="l" t="t" r="r" b="b"/>
                <a:pathLst>
                  <a:path w="210352" h="1270000">
                    <a:moveTo>
                      <a:pt x="0" y="17542"/>
                    </a:moveTo>
                    <a:cubicBezTo>
                      <a:pt x="69468" y="5874"/>
                      <a:pt x="139785" y="7"/>
                      <a:pt x="210225" y="0"/>
                    </a:cubicBezTo>
                    <a:lnTo>
                      <a:pt x="210352" y="1270000"/>
                    </a:lnTo>
                    <a:close/>
                  </a:path>
                </a:pathLst>
              </a:custGeom>
              <a:solidFill>
                <a:srgbClr val="4F637F"/>
              </a:solidFill>
            </p:spPr>
            <p:txBody>
              <a:bodyPr/>
              <a:lstStyle/>
              <a:p>
                <a:endParaRPr lang="en-GB"/>
              </a:p>
            </p:txBody>
          </p:sp>
        </p:grpSp>
      </p:grpSp>
      <p:grpSp>
        <p:nvGrpSpPr>
          <p:cNvPr id="38" name="Group 38"/>
          <p:cNvGrpSpPr/>
          <p:nvPr/>
        </p:nvGrpSpPr>
        <p:grpSpPr>
          <a:xfrm>
            <a:off x="6260441" y="6230245"/>
            <a:ext cx="298451" cy="29845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BF6E"/>
            </a:solidFill>
          </p:spPr>
          <p:txBody>
            <a:bodyPr/>
            <a:lstStyle/>
            <a:p>
              <a:endParaRPr lang="en-GB"/>
            </a:p>
          </p:txBody>
        </p:sp>
        <p:sp>
          <p:nvSpPr>
            <p:cNvPr id="40" name="TextBox 40"/>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41" name="Group 41"/>
          <p:cNvGrpSpPr/>
          <p:nvPr/>
        </p:nvGrpSpPr>
        <p:grpSpPr>
          <a:xfrm>
            <a:off x="6260441" y="6632634"/>
            <a:ext cx="298451" cy="29845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B6A1"/>
            </a:solidFill>
          </p:spPr>
          <p:txBody>
            <a:bodyPr/>
            <a:lstStyle/>
            <a:p>
              <a:endParaRPr lang="en-GB"/>
            </a:p>
          </p:txBody>
        </p:sp>
        <p:sp>
          <p:nvSpPr>
            <p:cNvPr id="43" name="TextBox 43"/>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44" name="Group 44"/>
          <p:cNvGrpSpPr/>
          <p:nvPr/>
        </p:nvGrpSpPr>
        <p:grpSpPr>
          <a:xfrm>
            <a:off x="6260441" y="7035023"/>
            <a:ext cx="298451" cy="298451"/>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FB3D9"/>
            </a:solidFill>
          </p:spPr>
          <p:txBody>
            <a:bodyPr/>
            <a:lstStyle/>
            <a:p>
              <a:endParaRPr lang="en-GB"/>
            </a:p>
          </p:txBody>
        </p:sp>
        <p:sp>
          <p:nvSpPr>
            <p:cNvPr id="46" name="TextBox 46"/>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47" name="Group 47"/>
          <p:cNvGrpSpPr/>
          <p:nvPr/>
        </p:nvGrpSpPr>
        <p:grpSpPr>
          <a:xfrm>
            <a:off x="6260441" y="7437413"/>
            <a:ext cx="298451" cy="29845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8BBA"/>
            </a:solidFill>
          </p:spPr>
          <p:txBody>
            <a:bodyPr/>
            <a:lstStyle/>
            <a:p>
              <a:endParaRPr lang="en-GB"/>
            </a:p>
          </p:txBody>
        </p:sp>
        <p:sp>
          <p:nvSpPr>
            <p:cNvPr id="49" name="TextBox 49"/>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50" name="Group 50"/>
          <p:cNvGrpSpPr/>
          <p:nvPr/>
        </p:nvGrpSpPr>
        <p:grpSpPr>
          <a:xfrm>
            <a:off x="6260441" y="7839802"/>
            <a:ext cx="298451" cy="298451"/>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876A"/>
            </a:solidFill>
          </p:spPr>
          <p:txBody>
            <a:bodyPr/>
            <a:lstStyle/>
            <a:p>
              <a:endParaRPr lang="en-GB"/>
            </a:p>
          </p:txBody>
        </p:sp>
        <p:sp>
          <p:nvSpPr>
            <p:cNvPr id="52" name="TextBox 52"/>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53" name="Group 53"/>
          <p:cNvGrpSpPr/>
          <p:nvPr/>
        </p:nvGrpSpPr>
        <p:grpSpPr>
          <a:xfrm>
            <a:off x="6260441" y="8242191"/>
            <a:ext cx="298451" cy="298451"/>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4554D"/>
            </a:solidFill>
          </p:spPr>
          <p:txBody>
            <a:bodyPr/>
            <a:lstStyle/>
            <a:p>
              <a:endParaRPr lang="en-GB"/>
            </a:p>
          </p:txBody>
        </p:sp>
        <p:sp>
          <p:nvSpPr>
            <p:cNvPr id="55" name="TextBox 55"/>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56" name="Group 56"/>
          <p:cNvGrpSpPr/>
          <p:nvPr/>
        </p:nvGrpSpPr>
        <p:grpSpPr>
          <a:xfrm>
            <a:off x="6260441" y="8644581"/>
            <a:ext cx="298451" cy="298451"/>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C089"/>
            </a:solidFill>
          </p:spPr>
          <p:txBody>
            <a:bodyPr/>
            <a:lstStyle/>
            <a:p>
              <a:endParaRPr lang="en-GB"/>
            </a:p>
          </p:txBody>
        </p:sp>
        <p:sp>
          <p:nvSpPr>
            <p:cNvPr id="58" name="TextBox 58"/>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59" name="Group 59"/>
          <p:cNvGrpSpPr/>
          <p:nvPr/>
        </p:nvGrpSpPr>
        <p:grpSpPr>
          <a:xfrm>
            <a:off x="6260441" y="9046970"/>
            <a:ext cx="298451" cy="298451"/>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4D08"/>
            </a:solidFill>
          </p:spPr>
          <p:txBody>
            <a:bodyPr/>
            <a:lstStyle/>
            <a:p>
              <a:endParaRPr lang="en-GB"/>
            </a:p>
          </p:txBody>
        </p:sp>
        <p:sp>
          <p:nvSpPr>
            <p:cNvPr id="61" name="TextBox 61"/>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62" name="Group 62"/>
          <p:cNvGrpSpPr/>
          <p:nvPr/>
        </p:nvGrpSpPr>
        <p:grpSpPr>
          <a:xfrm>
            <a:off x="6260441" y="9449359"/>
            <a:ext cx="298451" cy="298451"/>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637F"/>
            </a:solidFill>
          </p:spPr>
          <p:txBody>
            <a:bodyPr/>
            <a:lstStyle/>
            <a:p>
              <a:endParaRPr lang="en-GB"/>
            </a:p>
          </p:txBody>
        </p:sp>
        <p:sp>
          <p:nvSpPr>
            <p:cNvPr id="64" name="TextBox 64"/>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sp>
        <p:nvSpPr>
          <p:cNvPr id="65" name="TextBox 65"/>
          <p:cNvSpPr txBox="1"/>
          <p:nvPr/>
        </p:nvSpPr>
        <p:spPr>
          <a:xfrm>
            <a:off x="6670229" y="6219589"/>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ENGLISH 72.9%</a:t>
            </a:r>
          </a:p>
        </p:txBody>
      </p:sp>
      <p:sp>
        <p:nvSpPr>
          <p:cNvPr id="66" name="TextBox 66"/>
          <p:cNvSpPr txBox="1"/>
          <p:nvPr/>
        </p:nvSpPr>
        <p:spPr>
          <a:xfrm>
            <a:off x="6670229" y="6621979"/>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CHINESE 6.5%</a:t>
            </a:r>
          </a:p>
        </p:txBody>
      </p:sp>
      <p:sp>
        <p:nvSpPr>
          <p:cNvPr id="67" name="TextBox 67"/>
          <p:cNvSpPr txBox="1"/>
          <p:nvPr/>
        </p:nvSpPr>
        <p:spPr>
          <a:xfrm>
            <a:off x="6670229" y="7021070"/>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ITALIAN 3.7%</a:t>
            </a:r>
          </a:p>
        </p:txBody>
      </p:sp>
      <p:sp>
        <p:nvSpPr>
          <p:cNvPr id="68" name="TextBox 68"/>
          <p:cNvSpPr txBox="1"/>
          <p:nvPr/>
        </p:nvSpPr>
        <p:spPr>
          <a:xfrm>
            <a:off x="6670229" y="7420162"/>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SPANISH 3.7%</a:t>
            </a:r>
          </a:p>
        </p:txBody>
      </p:sp>
      <p:sp>
        <p:nvSpPr>
          <p:cNvPr id="69" name="TextBox 69"/>
          <p:cNvSpPr txBox="1"/>
          <p:nvPr/>
        </p:nvSpPr>
        <p:spPr>
          <a:xfrm>
            <a:off x="6670229" y="7819253"/>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FRENCH 2.7%</a:t>
            </a:r>
          </a:p>
        </p:txBody>
      </p:sp>
      <p:sp>
        <p:nvSpPr>
          <p:cNvPr id="70" name="TextBox 70"/>
          <p:cNvSpPr txBox="1"/>
          <p:nvPr/>
        </p:nvSpPr>
        <p:spPr>
          <a:xfrm>
            <a:off x="6670229" y="8218345"/>
            <a:ext cx="2230805" cy="281662"/>
          </a:xfrm>
          <a:prstGeom prst="rect">
            <a:avLst/>
          </a:prstGeom>
        </p:spPr>
        <p:txBody>
          <a:bodyPr lIns="0" tIns="0" rIns="0" bIns="0" rtlCol="0" anchor="t">
            <a:spAutoFit/>
          </a:bodyPr>
          <a:lstStyle/>
          <a:p>
            <a:pPr>
              <a:lnSpc>
                <a:spcPts val="2286"/>
              </a:lnSpc>
            </a:pPr>
            <a:r>
              <a:rPr lang="en-US" sz="1632" dirty="0">
                <a:solidFill>
                  <a:srgbClr val="939689"/>
                </a:solidFill>
                <a:latin typeface="Public Sans Bold"/>
              </a:rPr>
              <a:t>GERMAN 1.1%</a:t>
            </a:r>
          </a:p>
        </p:txBody>
      </p:sp>
      <p:sp>
        <p:nvSpPr>
          <p:cNvPr id="71" name="TextBox 71"/>
          <p:cNvSpPr txBox="1"/>
          <p:nvPr/>
        </p:nvSpPr>
        <p:spPr>
          <a:xfrm>
            <a:off x="6670229" y="8633925"/>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ARABIC 0.7%</a:t>
            </a:r>
          </a:p>
        </p:txBody>
      </p:sp>
      <p:sp>
        <p:nvSpPr>
          <p:cNvPr id="72" name="TextBox 72"/>
          <p:cNvSpPr txBox="1"/>
          <p:nvPr/>
        </p:nvSpPr>
        <p:spPr>
          <a:xfrm>
            <a:off x="6670229" y="9033017"/>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DUTCH 0.6%</a:t>
            </a:r>
          </a:p>
        </p:txBody>
      </p:sp>
      <p:sp>
        <p:nvSpPr>
          <p:cNvPr id="73" name="TextBox 73"/>
          <p:cNvSpPr txBox="1"/>
          <p:nvPr/>
        </p:nvSpPr>
        <p:spPr>
          <a:xfrm>
            <a:off x="6670229" y="9445069"/>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OTHER 2.5%</a:t>
            </a:r>
          </a:p>
        </p:txBody>
      </p:sp>
      <p:grpSp>
        <p:nvGrpSpPr>
          <p:cNvPr id="74" name="Group 74"/>
          <p:cNvGrpSpPr/>
          <p:nvPr/>
        </p:nvGrpSpPr>
        <p:grpSpPr>
          <a:xfrm>
            <a:off x="8661167" y="6204772"/>
            <a:ext cx="3687906" cy="3687906"/>
            <a:chOff x="0" y="0"/>
            <a:chExt cx="4917207" cy="4917207"/>
          </a:xfrm>
        </p:grpSpPr>
        <p:grpSp>
          <p:nvGrpSpPr>
            <p:cNvPr id="75" name="Group 75"/>
            <p:cNvGrpSpPr>
              <a:grpSpLocks noChangeAspect="1"/>
            </p:cNvGrpSpPr>
            <p:nvPr/>
          </p:nvGrpSpPr>
          <p:grpSpPr>
            <a:xfrm>
              <a:off x="0" y="0"/>
              <a:ext cx="4917207" cy="4917207"/>
              <a:chOff x="0" y="0"/>
              <a:chExt cx="2540000" cy="2540000"/>
            </a:xfrm>
          </p:grpSpPr>
          <p:sp>
            <p:nvSpPr>
              <p:cNvPr id="76" name="Freeform 76"/>
              <p:cNvSpPr/>
              <p:nvPr/>
            </p:nvSpPr>
            <p:spPr>
              <a:xfrm>
                <a:off x="377874" y="0"/>
                <a:ext cx="2267845" cy="2656125"/>
              </a:xfrm>
              <a:custGeom>
                <a:avLst/>
                <a:gdLst/>
                <a:ahLst/>
                <a:cxnLst/>
                <a:rect l="l" t="t" r="r" b="b"/>
                <a:pathLst>
                  <a:path w="2267845" h="2656125">
                    <a:moveTo>
                      <a:pt x="892126" y="0"/>
                    </a:moveTo>
                    <a:lnTo>
                      <a:pt x="892126" y="0"/>
                    </a:lnTo>
                    <a:cubicBezTo>
                      <a:pt x="1465905" y="0"/>
                      <a:pt x="1968417" y="384721"/>
                      <a:pt x="2118131" y="938623"/>
                    </a:cubicBezTo>
                    <a:cubicBezTo>
                      <a:pt x="2267846" y="1492525"/>
                      <a:pt x="2027571" y="2078013"/>
                      <a:pt x="1531922" y="2367069"/>
                    </a:cubicBezTo>
                    <a:cubicBezTo>
                      <a:pt x="1036272" y="2656125"/>
                      <a:pt x="408372" y="2576944"/>
                      <a:pt x="0" y="2173887"/>
                    </a:cubicBezTo>
                    <a:lnTo>
                      <a:pt x="892126" y="1270000"/>
                    </a:lnTo>
                    <a:close/>
                  </a:path>
                </a:pathLst>
              </a:custGeom>
              <a:solidFill>
                <a:srgbClr val="D4E3C1"/>
              </a:solidFill>
            </p:spPr>
            <p:txBody>
              <a:bodyPr/>
              <a:lstStyle/>
              <a:p>
                <a:endParaRPr lang="en-GB"/>
              </a:p>
            </p:txBody>
          </p:sp>
          <p:sp>
            <p:nvSpPr>
              <p:cNvPr id="77" name="Freeform 77"/>
              <p:cNvSpPr/>
              <p:nvPr/>
            </p:nvSpPr>
            <p:spPr>
              <a:xfrm>
                <a:off x="111020" y="1270000"/>
                <a:ext cx="1158980" cy="947345"/>
              </a:xfrm>
              <a:custGeom>
                <a:avLst/>
                <a:gdLst/>
                <a:ahLst/>
                <a:cxnLst/>
                <a:rect l="l" t="t" r="r" b="b"/>
                <a:pathLst>
                  <a:path w="1158980" h="947345">
                    <a:moveTo>
                      <a:pt x="313145" y="947345"/>
                    </a:moveTo>
                    <a:cubicBezTo>
                      <a:pt x="179801" y="828289"/>
                      <a:pt x="73093" y="682425"/>
                      <a:pt x="0" y="519292"/>
                    </a:cubicBezTo>
                    <a:lnTo>
                      <a:pt x="1158980" y="0"/>
                    </a:lnTo>
                    <a:close/>
                  </a:path>
                </a:pathLst>
              </a:custGeom>
              <a:solidFill>
                <a:srgbClr val="B0B6A1"/>
              </a:solidFill>
            </p:spPr>
            <p:txBody>
              <a:bodyPr/>
              <a:lstStyle/>
              <a:p>
                <a:endParaRPr lang="en-GB"/>
              </a:p>
            </p:txBody>
          </p:sp>
          <p:sp>
            <p:nvSpPr>
              <p:cNvPr id="78" name="Freeform 78"/>
              <p:cNvSpPr/>
              <p:nvPr/>
            </p:nvSpPr>
            <p:spPr>
              <a:xfrm>
                <a:off x="21086" y="1270000"/>
                <a:ext cx="1248914" cy="576568"/>
              </a:xfrm>
              <a:custGeom>
                <a:avLst/>
                <a:gdLst/>
                <a:ahLst/>
                <a:cxnLst/>
                <a:rect l="l" t="t" r="r" b="b"/>
                <a:pathLst>
                  <a:path w="1248914" h="576568">
                    <a:moveTo>
                      <a:pt x="117336" y="576568"/>
                    </a:moveTo>
                    <a:cubicBezTo>
                      <a:pt x="61742" y="467460"/>
                      <a:pt x="22221" y="350885"/>
                      <a:pt x="0" y="230463"/>
                    </a:cubicBezTo>
                    <a:lnTo>
                      <a:pt x="1248914" y="0"/>
                    </a:lnTo>
                    <a:close/>
                  </a:path>
                </a:pathLst>
              </a:custGeom>
              <a:solidFill>
                <a:srgbClr val="7FB3D9"/>
              </a:solidFill>
            </p:spPr>
            <p:txBody>
              <a:bodyPr/>
              <a:lstStyle/>
              <a:p>
                <a:endParaRPr lang="en-GB"/>
              </a:p>
            </p:txBody>
          </p:sp>
          <p:sp>
            <p:nvSpPr>
              <p:cNvPr id="79" name="Freeform 79"/>
              <p:cNvSpPr/>
              <p:nvPr/>
            </p:nvSpPr>
            <p:spPr>
              <a:xfrm>
                <a:off x="0" y="1270000"/>
                <a:ext cx="1270000" cy="292595"/>
              </a:xfrm>
              <a:custGeom>
                <a:avLst/>
                <a:gdLst/>
                <a:ahLst/>
                <a:cxnLst/>
                <a:rect l="l" t="t" r="r" b="b"/>
                <a:pathLst>
                  <a:path w="1270000" h="292595">
                    <a:moveTo>
                      <a:pt x="34165" y="292595"/>
                    </a:moveTo>
                    <a:cubicBezTo>
                      <a:pt x="11491" y="196828"/>
                      <a:pt x="26" y="98751"/>
                      <a:pt x="0" y="337"/>
                    </a:cubicBezTo>
                    <a:lnTo>
                      <a:pt x="1270000" y="0"/>
                    </a:lnTo>
                    <a:close/>
                  </a:path>
                </a:pathLst>
              </a:custGeom>
              <a:solidFill>
                <a:srgbClr val="2F5F98"/>
              </a:solidFill>
            </p:spPr>
            <p:txBody>
              <a:bodyPr/>
              <a:lstStyle/>
              <a:p>
                <a:endParaRPr lang="en-GB"/>
              </a:p>
            </p:txBody>
          </p:sp>
          <p:sp>
            <p:nvSpPr>
              <p:cNvPr id="80" name="Freeform 80"/>
              <p:cNvSpPr/>
              <p:nvPr/>
            </p:nvSpPr>
            <p:spPr>
              <a:xfrm>
                <a:off x="-2537" y="1087440"/>
                <a:ext cx="1272537" cy="246370"/>
              </a:xfrm>
              <a:custGeom>
                <a:avLst/>
                <a:gdLst/>
                <a:ahLst/>
                <a:cxnLst/>
                <a:rect l="l" t="t" r="r" b="b"/>
                <a:pathLst>
                  <a:path w="1272537" h="246370">
                    <a:moveTo>
                      <a:pt x="4141" y="246370"/>
                    </a:moveTo>
                    <a:cubicBezTo>
                      <a:pt x="0" y="164065"/>
                      <a:pt x="3881" y="81553"/>
                      <a:pt x="15727" y="0"/>
                    </a:cubicBezTo>
                    <a:lnTo>
                      <a:pt x="1272537" y="182560"/>
                    </a:lnTo>
                    <a:close/>
                  </a:path>
                </a:pathLst>
              </a:custGeom>
              <a:solidFill>
                <a:srgbClr val="DC876A"/>
              </a:solidFill>
            </p:spPr>
            <p:txBody>
              <a:bodyPr/>
              <a:lstStyle/>
              <a:p>
                <a:endParaRPr lang="en-GB"/>
              </a:p>
            </p:txBody>
          </p:sp>
          <p:sp>
            <p:nvSpPr>
              <p:cNvPr id="81" name="Freeform 81"/>
              <p:cNvSpPr/>
              <p:nvPr/>
            </p:nvSpPr>
            <p:spPr>
              <a:xfrm>
                <a:off x="5636" y="946767"/>
                <a:ext cx="1264364" cy="323233"/>
              </a:xfrm>
              <a:custGeom>
                <a:avLst/>
                <a:gdLst/>
                <a:ahLst/>
                <a:cxnLst/>
                <a:rect l="l" t="t" r="r" b="b"/>
                <a:pathLst>
                  <a:path w="1264364" h="323233">
                    <a:moveTo>
                      <a:pt x="0" y="203715"/>
                    </a:moveTo>
                    <a:cubicBezTo>
                      <a:pt x="6502" y="134939"/>
                      <a:pt x="18604" y="66808"/>
                      <a:pt x="36186" y="0"/>
                    </a:cubicBezTo>
                    <a:lnTo>
                      <a:pt x="1264364" y="323233"/>
                    </a:lnTo>
                    <a:close/>
                  </a:path>
                </a:pathLst>
              </a:custGeom>
              <a:solidFill>
                <a:srgbClr val="74554D"/>
              </a:solidFill>
            </p:spPr>
            <p:txBody>
              <a:bodyPr/>
              <a:lstStyle/>
              <a:p>
                <a:endParaRPr lang="en-GB"/>
              </a:p>
            </p:txBody>
          </p:sp>
          <p:sp>
            <p:nvSpPr>
              <p:cNvPr id="82" name="Freeform 82"/>
              <p:cNvSpPr/>
              <p:nvPr/>
            </p:nvSpPr>
            <p:spPr>
              <a:xfrm>
                <a:off x="27202" y="810225"/>
                <a:ext cx="1242798" cy="459775"/>
              </a:xfrm>
              <a:custGeom>
                <a:avLst/>
                <a:gdLst/>
                <a:ahLst/>
                <a:cxnLst/>
                <a:rect l="l" t="t" r="r" b="b"/>
                <a:pathLst>
                  <a:path w="1242798" h="459775">
                    <a:moveTo>
                      <a:pt x="0" y="198330"/>
                    </a:moveTo>
                    <a:cubicBezTo>
                      <a:pt x="14222" y="130726"/>
                      <a:pt x="33936" y="64396"/>
                      <a:pt x="58946" y="0"/>
                    </a:cubicBezTo>
                    <a:lnTo>
                      <a:pt x="1242798" y="459775"/>
                    </a:lnTo>
                    <a:close/>
                  </a:path>
                </a:pathLst>
              </a:custGeom>
              <a:solidFill>
                <a:srgbClr val="EFC089"/>
              </a:solidFill>
            </p:spPr>
            <p:txBody>
              <a:bodyPr/>
              <a:lstStyle/>
              <a:p>
                <a:endParaRPr lang="en-GB"/>
              </a:p>
            </p:txBody>
          </p:sp>
          <p:sp>
            <p:nvSpPr>
              <p:cNvPr id="83" name="Freeform 83"/>
              <p:cNvSpPr/>
              <p:nvPr/>
            </p:nvSpPr>
            <p:spPr>
              <a:xfrm>
                <a:off x="64648" y="700855"/>
                <a:ext cx="1205352" cy="569145"/>
              </a:xfrm>
              <a:custGeom>
                <a:avLst/>
                <a:gdLst/>
                <a:ahLst/>
                <a:cxnLst/>
                <a:rect l="l" t="t" r="r" b="b"/>
                <a:pathLst>
                  <a:path w="1205352" h="569145">
                    <a:moveTo>
                      <a:pt x="0" y="169112"/>
                    </a:moveTo>
                    <a:cubicBezTo>
                      <a:pt x="19243" y="111131"/>
                      <a:pt x="42644" y="54613"/>
                      <a:pt x="70022" y="0"/>
                    </a:cubicBezTo>
                    <a:lnTo>
                      <a:pt x="1205352" y="569145"/>
                    </a:lnTo>
                    <a:close/>
                  </a:path>
                </a:pathLst>
              </a:custGeom>
              <a:solidFill>
                <a:srgbClr val="374D08"/>
              </a:solidFill>
            </p:spPr>
            <p:txBody>
              <a:bodyPr/>
              <a:lstStyle/>
              <a:p>
                <a:endParaRPr lang="en-GB"/>
              </a:p>
            </p:txBody>
          </p:sp>
          <p:sp>
            <p:nvSpPr>
              <p:cNvPr id="84" name="Freeform 84"/>
              <p:cNvSpPr/>
              <p:nvPr/>
            </p:nvSpPr>
            <p:spPr>
              <a:xfrm>
                <a:off x="107644" y="596537"/>
                <a:ext cx="1162356" cy="673463"/>
              </a:xfrm>
              <a:custGeom>
                <a:avLst/>
                <a:gdLst/>
                <a:ahLst/>
                <a:cxnLst/>
                <a:rect l="l" t="t" r="r" b="b"/>
                <a:pathLst>
                  <a:path w="1162356" h="673463">
                    <a:moveTo>
                      <a:pt x="0" y="161772"/>
                    </a:moveTo>
                    <a:cubicBezTo>
                      <a:pt x="24614" y="105858"/>
                      <a:pt x="53230" y="51794"/>
                      <a:pt x="85626" y="0"/>
                    </a:cubicBezTo>
                    <a:lnTo>
                      <a:pt x="1162356" y="673463"/>
                    </a:lnTo>
                    <a:close/>
                  </a:path>
                </a:pathLst>
              </a:custGeom>
              <a:solidFill>
                <a:srgbClr val="4F637F"/>
              </a:solidFill>
            </p:spPr>
            <p:txBody>
              <a:bodyPr/>
              <a:lstStyle/>
              <a:p>
                <a:endParaRPr lang="en-GB"/>
              </a:p>
            </p:txBody>
          </p:sp>
          <p:sp>
            <p:nvSpPr>
              <p:cNvPr id="85" name="Freeform 85"/>
              <p:cNvSpPr/>
              <p:nvPr/>
            </p:nvSpPr>
            <p:spPr>
              <a:xfrm>
                <a:off x="160957" y="543288"/>
                <a:ext cx="1109043" cy="726712"/>
              </a:xfrm>
              <a:custGeom>
                <a:avLst/>
                <a:gdLst/>
                <a:ahLst/>
                <a:cxnLst/>
                <a:rect l="l" t="t" r="r" b="b"/>
                <a:pathLst>
                  <a:path w="1109043" h="726712">
                    <a:moveTo>
                      <a:pt x="0" y="107904"/>
                    </a:moveTo>
                    <a:cubicBezTo>
                      <a:pt x="20686" y="70830"/>
                      <a:pt x="43218" y="34817"/>
                      <a:pt x="67511" y="0"/>
                    </a:cubicBezTo>
                    <a:lnTo>
                      <a:pt x="1109043" y="726712"/>
                    </a:lnTo>
                    <a:close/>
                  </a:path>
                </a:pathLst>
              </a:custGeom>
              <a:solidFill>
                <a:srgbClr val="FE9273"/>
              </a:solidFill>
            </p:spPr>
            <p:txBody>
              <a:bodyPr/>
              <a:lstStyle/>
              <a:p>
                <a:endParaRPr lang="en-GB"/>
              </a:p>
            </p:txBody>
          </p:sp>
          <p:sp>
            <p:nvSpPr>
              <p:cNvPr id="86" name="Freeform 86"/>
              <p:cNvSpPr/>
              <p:nvPr/>
            </p:nvSpPr>
            <p:spPr>
              <a:xfrm>
                <a:off x="193449" y="504549"/>
                <a:ext cx="1076551" cy="765451"/>
              </a:xfrm>
              <a:custGeom>
                <a:avLst/>
                <a:gdLst/>
                <a:ahLst/>
                <a:cxnLst/>
                <a:rect l="l" t="t" r="r" b="b"/>
                <a:pathLst>
                  <a:path w="1076551" h="765451">
                    <a:moveTo>
                      <a:pt x="0" y="91702"/>
                    </a:moveTo>
                    <a:cubicBezTo>
                      <a:pt x="19699" y="60226"/>
                      <a:pt x="40769" y="29629"/>
                      <a:pt x="63149" y="0"/>
                    </a:cubicBezTo>
                    <a:lnTo>
                      <a:pt x="1076551" y="765451"/>
                    </a:lnTo>
                    <a:close/>
                  </a:path>
                </a:pathLst>
              </a:custGeom>
              <a:solidFill>
                <a:srgbClr val="FFA95A"/>
              </a:solidFill>
            </p:spPr>
            <p:txBody>
              <a:bodyPr/>
              <a:lstStyle/>
              <a:p>
                <a:endParaRPr lang="en-GB"/>
              </a:p>
            </p:txBody>
          </p:sp>
          <p:sp>
            <p:nvSpPr>
              <p:cNvPr id="87" name="Freeform 87"/>
              <p:cNvSpPr/>
              <p:nvPr/>
            </p:nvSpPr>
            <p:spPr>
              <a:xfrm>
                <a:off x="219608" y="0"/>
                <a:ext cx="1050392" cy="1270000"/>
              </a:xfrm>
              <a:custGeom>
                <a:avLst/>
                <a:gdLst/>
                <a:ahLst/>
                <a:cxnLst/>
                <a:rect l="l" t="t" r="r" b="b"/>
                <a:pathLst>
                  <a:path w="1050392" h="1270000">
                    <a:moveTo>
                      <a:pt x="0" y="556154"/>
                    </a:moveTo>
                    <a:cubicBezTo>
                      <a:pt x="236401" y="208300"/>
                      <a:pt x="629684" y="42"/>
                      <a:pt x="1050265" y="0"/>
                    </a:cubicBezTo>
                    <a:lnTo>
                      <a:pt x="1050392" y="1270000"/>
                    </a:lnTo>
                    <a:close/>
                  </a:path>
                </a:pathLst>
              </a:custGeom>
              <a:solidFill>
                <a:srgbClr val="FFD04C"/>
              </a:solidFill>
            </p:spPr>
            <p:txBody>
              <a:bodyPr/>
              <a:lstStyle/>
              <a:p>
                <a:endParaRPr lang="en-GB"/>
              </a:p>
            </p:txBody>
          </p:sp>
        </p:grpSp>
      </p:grpSp>
      <p:grpSp>
        <p:nvGrpSpPr>
          <p:cNvPr id="88" name="Group 88"/>
          <p:cNvGrpSpPr/>
          <p:nvPr/>
        </p:nvGrpSpPr>
        <p:grpSpPr>
          <a:xfrm>
            <a:off x="12725850" y="5314102"/>
            <a:ext cx="298451" cy="298451"/>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BF6E"/>
            </a:solidFill>
          </p:spPr>
          <p:txBody>
            <a:bodyPr/>
            <a:lstStyle/>
            <a:p>
              <a:endParaRPr lang="en-GB"/>
            </a:p>
          </p:txBody>
        </p:sp>
        <p:sp>
          <p:nvSpPr>
            <p:cNvPr id="90" name="TextBox 90"/>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91" name="Group 91"/>
          <p:cNvGrpSpPr/>
          <p:nvPr/>
        </p:nvGrpSpPr>
        <p:grpSpPr>
          <a:xfrm>
            <a:off x="12725850" y="5716491"/>
            <a:ext cx="298451" cy="298451"/>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B6A1"/>
            </a:solidFill>
          </p:spPr>
          <p:txBody>
            <a:bodyPr/>
            <a:lstStyle/>
            <a:p>
              <a:endParaRPr lang="en-GB"/>
            </a:p>
          </p:txBody>
        </p:sp>
        <p:sp>
          <p:nvSpPr>
            <p:cNvPr id="93" name="TextBox 93"/>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94" name="Group 94"/>
          <p:cNvGrpSpPr/>
          <p:nvPr/>
        </p:nvGrpSpPr>
        <p:grpSpPr>
          <a:xfrm>
            <a:off x="12725850" y="6143027"/>
            <a:ext cx="298451" cy="298451"/>
            <a:chOff x="0" y="0"/>
            <a:chExt cx="812800" cy="812800"/>
          </a:xfrm>
        </p:grpSpPr>
        <p:sp>
          <p:nvSpPr>
            <p:cNvPr id="95" name="Freeform 9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FB3D9"/>
            </a:solidFill>
          </p:spPr>
          <p:txBody>
            <a:bodyPr/>
            <a:lstStyle/>
            <a:p>
              <a:endParaRPr lang="en-GB"/>
            </a:p>
          </p:txBody>
        </p:sp>
        <p:sp>
          <p:nvSpPr>
            <p:cNvPr id="96" name="TextBox 96"/>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97" name="Group 97"/>
          <p:cNvGrpSpPr/>
          <p:nvPr/>
        </p:nvGrpSpPr>
        <p:grpSpPr>
          <a:xfrm>
            <a:off x="12725850" y="6546124"/>
            <a:ext cx="298451" cy="298451"/>
            <a:chOff x="0" y="0"/>
            <a:chExt cx="812800" cy="812800"/>
          </a:xfrm>
        </p:grpSpPr>
        <p:sp>
          <p:nvSpPr>
            <p:cNvPr id="98"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8BBA"/>
            </a:solidFill>
          </p:spPr>
          <p:txBody>
            <a:bodyPr/>
            <a:lstStyle/>
            <a:p>
              <a:endParaRPr lang="en-GB"/>
            </a:p>
          </p:txBody>
        </p:sp>
        <p:sp>
          <p:nvSpPr>
            <p:cNvPr id="99" name="TextBox 99"/>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00" name="Group 100"/>
          <p:cNvGrpSpPr/>
          <p:nvPr/>
        </p:nvGrpSpPr>
        <p:grpSpPr>
          <a:xfrm>
            <a:off x="12725850" y="6949220"/>
            <a:ext cx="298451" cy="298451"/>
            <a:chOff x="0" y="0"/>
            <a:chExt cx="812800" cy="812800"/>
          </a:xfrm>
        </p:grpSpPr>
        <p:sp>
          <p:nvSpPr>
            <p:cNvPr id="101" name="Freeform 10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876A"/>
            </a:solidFill>
          </p:spPr>
          <p:txBody>
            <a:bodyPr/>
            <a:lstStyle/>
            <a:p>
              <a:endParaRPr lang="en-GB"/>
            </a:p>
          </p:txBody>
        </p:sp>
        <p:sp>
          <p:nvSpPr>
            <p:cNvPr id="102" name="TextBox 102"/>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03" name="Group 103"/>
          <p:cNvGrpSpPr/>
          <p:nvPr/>
        </p:nvGrpSpPr>
        <p:grpSpPr>
          <a:xfrm>
            <a:off x="12725850" y="7352317"/>
            <a:ext cx="298451" cy="298451"/>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4554D"/>
            </a:solidFill>
          </p:spPr>
          <p:txBody>
            <a:bodyPr/>
            <a:lstStyle/>
            <a:p>
              <a:endParaRPr lang="en-GB"/>
            </a:p>
          </p:txBody>
        </p:sp>
        <p:sp>
          <p:nvSpPr>
            <p:cNvPr id="105" name="TextBox 105"/>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06" name="Group 106"/>
          <p:cNvGrpSpPr/>
          <p:nvPr/>
        </p:nvGrpSpPr>
        <p:grpSpPr>
          <a:xfrm>
            <a:off x="12725850" y="7755413"/>
            <a:ext cx="298451" cy="298451"/>
            <a:chOff x="0" y="0"/>
            <a:chExt cx="812800" cy="812800"/>
          </a:xfrm>
        </p:grpSpPr>
        <p:sp>
          <p:nvSpPr>
            <p:cNvPr id="107" name="Freeform 10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C089"/>
            </a:solidFill>
          </p:spPr>
          <p:txBody>
            <a:bodyPr/>
            <a:lstStyle/>
            <a:p>
              <a:endParaRPr lang="en-GB"/>
            </a:p>
          </p:txBody>
        </p:sp>
        <p:sp>
          <p:nvSpPr>
            <p:cNvPr id="108" name="TextBox 108"/>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09" name="Group 109"/>
          <p:cNvGrpSpPr/>
          <p:nvPr/>
        </p:nvGrpSpPr>
        <p:grpSpPr>
          <a:xfrm>
            <a:off x="12725850" y="8158510"/>
            <a:ext cx="298451" cy="298451"/>
            <a:chOff x="0" y="0"/>
            <a:chExt cx="812800" cy="812800"/>
          </a:xfrm>
        </p:grpSpPr>
        <p:sp>
          <p:nvSpPr>
            <p:cNvPr id="110" name="Freeform 1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4D08"/>
            </a:solidFill>
          </p:spPr>
          <p:txBody>
            <a:bodyPr/>
            <a:lstStyle/>
            <a:p>
              <a:endParaRPr lang="en-GB"/>
            </a:p>
          </p:txBody>
        </p:sp>
        <p:sp>
          <p:nvSpPr>
            <p:cNvPr id="111" name="TextBox 111"/>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12" name="Group 112"/>
          <p:cNvGrpSpPr/>
          <p:nvPr/>
        </p:nvGrpSpPr>
        <p:grpSpPr>
          <a:xfrm>
            <a:off x="12725850" y="8561607"/>
            <a:ext cx="298451" cy="298451"/>
            <a:chOff x="0" y="0"/>
            <a:chExt cx="812800" cy="812800"/>
          </a:xfrm>
        </p:grpSpPr>
        <p:sp>
          <p:nvSpPr>
            <p:cNvPr id="113" name="Freeform 1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637F"/>
            </a:solidFill>
          </p:spPr>
          <p:txBody>
            <a:bodyPr/>
            <a:lstStyle/>
            <a:p>
              <a:endParaRPr lang="en-GB"/>
            </a:p>
          </p:txBody>
        </p:sp>
        <p:sp>
          <p:nvSpPr>
            <p:cNvPr id="114" name="TextBox 114"/>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15" name="Group 115"/>
          <p:cNvGrpSpPr/>
          <p:nvPr/>
        </p:nvGrpSpPr>
        <p:grpSpPr>
          <a:xfrm>
            <a:off x="12725850" y="8964703"/>
            <a:ext cx="298451" cy="298451"/>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9273"/>
            </a:solidFill>
          </p:spPr>
          <p:txBody>
            <a:bodyPr/>
            <a:lstStyle/>
            <a:p>
              <a:endParaRPr lang="en-GB"/>
            </a:p>
          </p:txBody>
        </p:sp>
        <p:sp>
          <p:nvSpPr>
            <p:cNvPr id="117" name="TextBox 117"/>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18" name="Group 118"/>
          <p:cNvGrpSpPr/>
          <p:nvPr/>
        </p:nvGrpSpPr>
        <p:grpSpPr>
          <a:xfrm>
            <a:off x="12725850" y="9367800"/>
            <a:ext cx="298451" cy="298451"/>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5A"/>
            </a:solidFill>
          </p:spPr>
          <p:txBody>
            <a:bodyPr/>
            <a:lstStyle/>
            <a:p>
              <a:endParaRPr lang="en-GB"/>
            </a:p>
          </p:txBody>
        </p:sp>
        <p:sp>
          <p:nvSpPr>
            <p:cNvPr id="120" name="TextBox 120"/>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21" name="Group 121"/>
          <p:cNvGrpSpPr/>
          <p:nvPr/>
        </p:nvGrpSpPr>
        <p:grpSpPr>
          <a:xfrm>
            <a:off x="12725850" y="9770896"/>
            <a:ext cx="298451" cy="298451"/>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04C"/>
            </a:solidFill>
          </p:spPr>
          <p:txBody>
            <a:bodyPr/>
            <a:lstStyle/>
            <a:p>
              <a:endParaRPr lang="en-GB"/>
            </a:p>
          </p:txBody>
        </p:sp>
        <p:sp>
          <p:nvSpPr>
            <p:cNvPr id="123" name="TextBox 123"/>
            <p:cNvSpPr txBox="1"/>
            <p:nvPr/>
          </p:nvSpPr>
          <p:spPr>
            <a:xfrm>
              <a:off x="76200" y="47625"/>
              <a:ext cx="660400" cy="688975"/>
            </a:xfrm>
            <a:prstGeom prst="rect">
              <a:avLst/>
            </a:prstGeom>
          </p:spPr>
          <p:txBody>
            <a:bodyPr lIns="69124" tIns="69124" rIns="69124" bIns="69124" rtlCol="0" anchor="ctr"/>
            <a:lstStyle/>
            <a:p>
              <a:pPr algn="ctr">
                <a:lnSpc>
                  <a:spcPts val="1958"/>
                </a:lnSpc>
              </a:pPr>
              <a:endParaRPr/>
            </a:p>
          </p:txBody>
        </p:sp>
      </p:grpSp>
      <p:grpSp>
        <p:nvGrpSpPr>
          <p:cNvPr id="124" name="Group 124"/>
          <p:cNvGrpSpPr/>
          <p:nvPr/>
        </p:nvGrpSpPr>
        <p:grpSpPr>
          <a:xfrm>
            <a:off x="12725850" y="852162"/>
            <a:ext cx="3754590" cy="3808561"/>
            <a:chOff x="0" y="0"/>
            <a:chExt cx="5006120" cy="5078081"/>
          </a:xfrm>
        </p:grpSpPr>
        <p:grpSp>
          <p:nvGrpSpPr>
            <p:cNvPr id="125" name="Group 125"/>
            <p:cNvGrpSpPr>
              <a:grpSpLocks noChangeAspect="1"/>
            </p:cNvGrpSpPr>
            <p:nvPr/>
          </p:nvGrpSpPr>
          <p:grpSpPr>
            <a:xfrm>
              <a:off x="0" y="0"/>
              <a:ext cx="5006120" cy="5078081"/>
              <a:chOff x="0" y="0"/>
              <a:chExt cx="6507950" cy="6601500"/>
            </a:xfrm>
          </p:grpSpPr>
          <p:sp>
            <p:nvSpPr>
              <p:cNvPr id="126" name="Freeform 126"/>
              <p:cNvSpPr/>
              <p:nvPr/>
            </p:nvSpPr>
            <p:spPr>
              <a:xfrm>
                <a:off x="0" y="0"/>
                <a:ext cx="6507950" cy="850500"/>
              </a:xfrm>
              <a:custGeom>
                <a:avLst/>
                <a:gdLst/>
                <a:ahLst/>
                <a:cxnLst/>
                <a:rect l="l" t="t" r="r" b="b"/>
                <a:pathLst>
                  <a:path w="6507950" h="850500">
                    <a:moveTo>
                      <a:pt x="0" y="0"/>
                    </a:moveTo>
                    <a:lnTo>
                      <a:pt x="6439910" y="0"/>
                    </a:lnTo>
                    <a:cubicBezTo>
                      <a:pt x="6457955" y="0"/>
                      <a:pt x="6475262" y="7168"/>
                      <a:pt x="6488021" y="19928"/>
                    </a:cubicBezTo>
                    <a:cubicBezTo>
                      <a:pt x="6500781" y="32688"/>
                      <a:pt x="6507950" y="49995"/>
                      <a:pt x="6507950" y="68040"/>
                    </a:cubicBezTo>
                    <a:lnTo>
                      <a:pt x="6507950" y="782460"/>
                    </a:lnTo>
                    <a:cubicBezTo>
                      <a:pt x="6507950" y="800505"/>
                      <a:pt x="6500781" y="817812"/>
                      <a:pt x="6488021" y="830572"/>
                    </a:cubicBezTo>
                    <a:cubicBezTo>
                      <a:pt x="6475262" y="843332"/>
                      <a:pt x="6457955" y="850500"/>
                      <a:pt x="6439910" y="850500"/>
                    </a:cubicBezTo>
                    <a:lnTo>
                      <a:pt x="0" y="850500"/>
                    </a:lnTo>
                    <a:close/>
                  </a:path>
                </a:pathLst>
              </a:custGeom>
              <a:solidFill>
                <a:srgbClr val="AFBF6E"/>
              </a:solidFill>
            </p:spPr>
            <p:txBody>
              <a:bodyPr/>
              <a:lstStyle/>
              <a:p>
                <a:endParaRPr lang="en-GB"/>
              </a:p>
            </p:txBody>
          </p:sp>
          <p:sp>
            <p:nvSpPr>
              <p:cNvPr id="127" name="Freeform 127"/>
              <p:cNvSpPr/>
              <p:nvPr/>
            </p:nvSpPr>
            <p:spPr>
              <a:xfrm>
                <a:off x="0" y="958500"/>
                <a:ext cx="5676350" cy="850500"/>
              </a:xfrm>
              <a:custGeom>
                <a:avLst/>
                <a:gdLst/>
                <a:ahLst/>
                <a:cxnLst/>
                <a:rect l="l" t="t" r="r" b="b"/>
                <a:pathLst>
                  <a:path w="5676350" h="850500">
                    <a:moveTo>
                      <a:pt x="0" y="0"/>
                    </a:moveTo>
                    <a:lnTo>
                      <a:pt x="5608310" y="0"/>
                    </a:lnTo>
                    <a:cubicBezTo>
                      <a:pt x="5645888" y="0"/>
                      <a:pt x="5676350" y="30463"/>
                      <a:pt x="5676350" y="68040"/>
                    </a:cubicBezTo>
                    <a:lnTo>
                      <a:pt x="5676350" y="782460"/>
                    </a:lnTo>
                    <a:cubicBezTo>
                      <a:pt x="5676350" y="800505"/>
                      <a:pt x="5669181" y="817812"/>
                      <a:pt x="5656421" y="830572"/>
                    </a:cubicBezTo>
                    <a:cubicBezTo>
                      <a:pt x="5643662" y="843331"/>
                      <a:pt x="5626355" y="850500"/>
                      <a:pt x="5608310" y="850500"/>
                    </a:cubicBezTo>
                    <a:lnTo>
                      <a:pt x="0" y="850500"/>
                    </a:lnTo>
                    <a:close/>
                  </a:path>
                </a:pathLst>
              </a:custGeom>
              <a:solidFill>
                <a:srgbClr val="AFBF6E"/>
              </a:solidFill>
            </p:spPr>
            <p:txBody>
              <a:bodyPr/>
              <a:lstStyle/>
              <a:p>
                <a:endParaRPr lang="en-GB"/>
              </a:p>
            </p:txBody>
          </p:sp>
          <p:sp>
            <p:nvSpPr>
              <p:cNvPr id="128" name="Freeform 128"/>
              <p:cNvSpPr/>
              <p:nvPr/>
            </p:nvSpPr>
            <p:spPr>
              <a:xfrm>
                <a:off x="0" y="1917000"/>
                <a:ext cx="3824150" cy="850500"/>
              </a:xfrm>
              <a:custGeom>
                <a:avLst/>
                <a:gdLst/>
                <a:ahLst/>
                <a:cxnLst/>
                <a:rect l="l" t="t" r="r" b="b"/>
                <a:pathLst>
                  <a:path w="3824150" h="850500">
                    <a:moveTo>
                      <a:pt x="0" y="0"/>
                    </a:moveTo>
                    <a:lnTo>
                      <a:pt x="3756110" y="0"/>
                    </a:lnTo>
                    <a:cubicBezTo>
                      <a:pt x="3774155" y="0"/>
                      <a:pt x="3791462" y="7169"/>
                      <a:pt x="3804221" y="19928"/>
                    </a:cubicBezTo>
                    <a:cubicBezTo>
                      <a:pt x="3816981" y="32689"/>
                      <a:pt x="3824150" y="49995"/>
                      <a:pt x="3824150" y="68040"/>
                    </a:cubicBezTo>
                    <a:lnTo>
                      <a:pt x="3824150" y="782460"/>
                    </a:lnTo>
                    <a:cubicBezTo>
                      <a:pt x="3824150" y="800505"/>
                      <a:pt x="3816981" y="817812"/>
                      <a:pt x="3804221" y="830572"/>
                    </a:cubicBezTo>
                    <a:cubicBezTo>
                      <a:pt x="3791462" y="843332"/>
                      <a:pt x="3774155" y="850500"/>
                      <a:pt x="3756110" y="850500"/>
                    </a:cubicBezTo>
                    <a:lnTo>
                      <a:pt x="0" y="850500"/>
                    </a:lnTo>
                    <a:close/>
                  </a:path>
                </a:pathLst>
              </a:custGeom>
              <a:solidFill>
                <a:srgbClr val="AFBF6E"/>
              </a:solidFill>
            </p:spPr>
            <p:txBody>
              <a:bodyPr/>
              <a:lstStyle/>
              <a:p>
                <a:endParaRPr lang="en-GB"/>
              </a:p>
            </p:txBody>
          </p:sp>
          <p:sp>
            <p:nvSpPr>
              <p:cNvPr id="129" name="Freeform 129"/>
              <p:cNvSpPr/>
              <p:nvPr/>
            </p:nvSpPr>
            <p:spPr>
              <a:xfrm>
                <a:off x="0" y="2875500"/>
                <a:ext cx="1026950" cy="850500"/>
              </a:xfrm>
              <a:custGeom>
                <a:avLst/>
                <a:gdLst/>
                <a:ahLst/>
                <a:cxnLst/>
                <a:rect l="l" t="t" r="r" b="b"/>
                <a:pathLst>
                  <a:path w="1026950" h="850500">
                    <a:moveTo>
                      <a:pt x="0" y="0"/>
                    </a:moveTo>
                    <a:lnTo>
                      <a:pt x="958910" y="0"/>
                    </a:lnTo>
                    <a:cubicBezTo>
                      <a:pt x="996487" y="0"/>
                      <a:pt x="1026950" y="30463"/>
                      <a:pt x="1026950" y="68040"/>
                    </a:cubicBezTo>
                    <a:lnTo>
                      <a:pt x="1026950" y="782460"/>
                    </a:lnTo>
                    <a:cubicBezTo>
                      <a:pt x="1026950" y="800505"/>
                      <a:pt x="1019782" y="817812"/>
                      <a:pt x="1007022" y="830571"/>
                    </a:cubicBezTo>
                    <a:cubicBezTo>
                      <a:pt x="994262" y="843332"/>
                      <a:pt x="976955" y="850500"/>
                      <a:pt x="958910" y="850500"/>
                    </a:cubicBezTo>
                    <a:lnTo>
                      <a:pt x="0" y="850500"/>
                    </a:lnTo>
                    <a:close/>
                  </a:path>
                </a:pathLst>
              </a:custGeom>
              <a:solidFill>
                <a:srgbClr val="AFBF6E"/>
              </a:solidFill>
            </p:spPr>
            <p:txBody>
              <a:bodyPr/>
              <a:lstStyle/>
              <a:p>
                <a:endParaRPr lang="en-GB"/>
              </a:p>
            </p:txBody>
          </p:sp>
          <p:sp>
            <p:nvSpPr>
              <p:cNvPr id="130" name="Freeform 130"/>
              <p:cNvSpPr/>
              <p:nvPr/>
            </p:nvSpPr>
            <p:spPr>
              <a:xfrm>
                <a:off x="0" y="3834000"/>
                <a:ext cx="252050" cy="850500"/>
              </a:xfrm>
              <a:custGeom>
                <a:avLst/>
                <a:gdLst/>
                <a:ahLst/>
                <a:cxnLst/>
                <a:rect l="l" t="t" r="r" b="b"/>
                <a:pathLst>
                  <a:path w="252050" h="850500">
                    <a:moveTo>
                      <a:pt x="0" y="0"/>
                    </a:moveTo>
                    <a:lnTo>
                      <a:pt x="184010" y="0"/>
                    </a:lnTo>
                    <a:cubicBezTo>
                      <a:pt x="202055" y="0"/>
                      <a:pt x="219362" y="7169"/>
                      <a:pt x="232122" y="19929"/>
                    </a:cubicBezTo>
                    <a:cubicBezTo>
                      <a:pt x="244882" y="32688"/>
                      <a:pt x="252050" y="49995"/>
                      <a:pt x="252050" y="68040"/>
                    </a:cubicBezTo>
                    <a:lnTo>
                      <a:pt x="252050" y="782460"/>
                    </a:lnTo>
                    <a:cubicBezTo>
                      <a:pt x="252050" y="800505"/>
                      <a:pt x="244882" y="817812"/>
                      <a:pt x="232122" y="830571"/>
                    </a:cubicBezTo>
                    <a:cubicBezTo>
                      <a:pt x="219362" y="843332"/>
                      <a:pt x="202055" y="850500"/>
                      <a:pt x="184010" y="850500"/>
                    </a:cubicBezTo>
                    <a:lnTo>
                      <a:pt x="0" y="850500"/>
                    </a:lnTo>
                    <a:close/>
                  </a:path>
                </a:pathLst>
              </a:custGeom>
              <a:solidFill>
                <a:srgbClr val="AFBF6E"/>
              </a:solidFill>
            </p:spPr>
            <p:txBody>
              <a:bodyPr/>
              <a:lstStyle/>
              <a:p>
                <a:endParaRPr lang="en-GB"/>
              </a:p>
            </p:txBody>
          </p:sp>
          <p:sp>
            <p:nvSpPr>
              <p:cNvPr id="131" name="Freeform 131"/>
              <p:cNvSpPr/>
              <p:nvPr/>
            </p:nvSpPr>
            <p:spPr>
              <a:xfrm>
                <a:off x="0" y="4792500"/>
                <a:ext cx="63050" cy="850500"/>
              </a:xfrm>
              <a:custGeom>
                <a:avLst/>
                <a:gdLst/>
                <a:ahLst/>
                <a:cxnLst/>
                <a:rect l="l" t="t" r="r" b="b"/>
                <a:pathLst>
                  <a:path w="63050" h="850500">
                    <a:moveTo>
                      <a:pt x="0" y="0"/>
                    </a:moveTo>
                    <a:lnTo>
                      <a:pt x="0" y="0"/>
                    </a:lnTo>
                    <a:lnTo>
                      <a:pt x="0" y="0"/>
                    </a:lnTo>
                    <a:cubicBezTo>
                      <a:pt x="16722" y="0"/>
                      <a:pt x="32759" y="6643"/>
                      <a:pt x="44583" y="18467"/>
                    </a:cubicBezTo>
                    <a:cubicBezTo>
                      <a:pt x="56407" y="30291"/>
                      <a:pt x="63050" y="46328"/>
                      <a:pt x="63050" y="63050"/>
                    </a:cubicBezTo>
                    <a:lnTo>
                      <a:pt x="63050" y="787450"/>
                    </a:lnTo>
                    <a:cubicBezTo>
                      <a:pt x="63050" y="804172"/>
                      <a:pt x="56407" y="820209"/>
                      <a:pt x="44583" y="832033"/>
                    </a:cubicBezTo>
                    <a:cubicBezTo>
                      <a:pt x="32759" y="843858"/>
                      <a:pt x="16722" y="850500"/>
                      <a:pt x="0" y="850500"/>
                    </a:cubicBezTo>
                    <a:lnTo>
                      <a:pt x="0" y="850500"/>
                    </a:lnTo>
                    <a:close/>
                  </a:path>
                </a:pathLst>
              </a:custGeom>
              <a:solidFill>
                <a:srgbClr val="AFBF6E"/>
              </a:solidFill>
            </p:spPr>
            <p:txBody>
              <a:bodyPr/>
              <a:lstStyle/>
              <a:p>
                <a:endParaRPr lang="en-GB"/>
              </a:p>
            </p:txBody>
          </p:sp>
          <p:sp>
            <p:nvSpPr>
              <p:cNvPr id="132" name="Freeform 132"/>
              <p:cNvSpPr/>
              <p:nvPr/>
            </p:nvSpPr>
            <p:spPr>
              <a:xfrm>
                <a:off x="0" y="5751000"/>
                <a:ext cx="44150" cy="850500"/>
              </a:xfrm>
              <a:custGeom>
                <a:avLst/>
                <a:gdLst/>
                <a:ahLst/>
                <a:cxnLst/>
                <a:rect l="l" t="t" r="r" b="b"/>
                <a:pathLst>
                  <a:path w="44150" h="850500">
                    <a:moveTo>
                      <a:pt x="0" y="0"/>
                    </a:moveTo>
                    <a:lnTo>
                      <a:pt x="0" y="0"/>
                    </a:lnTo>
                    <a:lnTo>
                      <a:pt x="0" y="0"/>
                    </a:lnTo>
                    <a:cubicBezTo>
                      <a:pt x="11709" y="0"/>
                      <a:pt x="22939" y="4652"/>
                      <a:pt x="31219" y="12932"/>
                    </a:cubicBezTo>
                    <a:cubicBezTo>
                      <a:pt x="39499" y="21211"/>
                      <a:pt x="44150" y="32441"/>
                      <a:pt x="44150" y="44150"/>
                    </a:cubicBezTo>
                    <a:lnTo>
                      <a:pt x="44150" y="806350"/>
                    </a:lnTo>
                    <a:cubicBezTo>
                      <a:pt x="44150" y="818059"/>
                      <a:pt x="39499" y="829289"/>
                      <a:pt x="31219" y="837569"/>
                    </a:cubicBezTo>
                    <a:cubicBezTo>
                      <a:pt x="22939" y="845848"/>
                      <a:pt x="11709" y="850500"/>
                      <a:pt x="0" y="850500"/>
                    </a:cubicBezTo>
                    <a:lnTo>
                      <a:pt x="0" y="850500"/>
                    </a:lnTo>
                    <a:close/>
                  </a:path>
                </a:pathLst>
              </a:custGeom>
              <a:solidFill>
                <a:srgbClr val="AFBF6E"/>
              </a:solidFill>
            </p:spPr>
            <p:txBody>
              <a:bodyPr/>
              <a:lstStyle/>
              <a:p>
                <a:endParaRPr lang="en-GB"/>
              </a:p>
            </p:txBody>
          </p:sp>
          <p:sp>
            <p:nvSpPr>
              <p:cNvPr id="133" name="Freeform 133"/>
              <p:cNvSpPr/>
              <p:nvPr/>
            </p:nvSpPr>
            <p:spPr>
              <a:xfrm>
                <a:off x="0" y="0"/>
                <a:ext cx="0" cy="0"/>
              </a:xfrm>
              <a:custGeom>
                <a:avLst/>
                <a:gdLst/>
                <a:ahLst/>
                <a:cxnLst/>
                <a:rect l="l" t="t" r="r" b="b"/>
                <a:pathLst>
                  <a:path/>
                </a:pathLst>
              </a:custGeom>
              <a:solidFill>
                <a:srgbClr val="AFBF6E"/>
              </a:solidFill>
            </p:spPr>
            <p:txBody>
              <a:bodyPr/>
              <a:lstStyle/>
              <a:p>
                <a:endParaRPr lang="en-GB"/>
              </a:p>
            </p:txBody>
          </p:sp>
        </p:grpSp>
      </p:grpSp>
      <p:sp>
        <p:nvSpPr>
          <p:cNvPr id="134" name="Freeform 134"/>
          <p:cNvSpPr/>
          <p:nvPr/>
        </p:nvSpPr>
        <p:spPr>
          <a:xfrm>
            <a:off x="5562538" y="3478783"/>
            <a:ext cx="531866" cy="691858"/>
          </a:xfrm>
          <a:custGeom>
            <a:avLst/>
            <a:gdLst/>
            <a:ahLst/>
            <a:cxnLst/>
            <a:rect l="l" t="t" r="r" b="b"/>
            <a:pathLst>
              <a:path w="531866" h="691858">
                <a:moveTo>
                  <a:pt x="0" y="0"/>
                </a:moveTo>
                <a:lnTo>
                  <a:pt x="531866" y="0"/>
                </a:lnTo>
                <a:lnTo>
                  <a:pt x="531866" y="691858"/>
                </a:lnTo>
                <a:lnTo>
                  <a:pt x="0" y="6918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5" name="TextBox 135"/>
          <p:cNvSpPr txBox="1"/>
          <p:nvPr/>
        </p:nvSpPr>
        <p:spPr>
          <a:xfrm>
            <a:off x="8784316" y="2166288"/>
            <a:ext cx="1229096" cy="400846"/>
          </a:xfrm>
          <a:prstGeom prst="rect">
            <a:avLst/>
          </a:prstGeom>
        </p:spPr>
        <p:txBody>
          <a:bodyPr lIns="0" tIns="0" rIns="0" bIns="0" rtlCol="0" anchor="t">
            <a:spAutoFit/>
          </a:bodyPr>
          <a:lstStyle/>
          <a:p>
            <a:pPr algn="ctr">
              <a:lnSpc>
                <a:spcPts val="1596"/>
              </a:lnSpc>
            </a:pPr>
            <a:r>
              <a:rPr lang="en-US" sz="1140">
                <a:solidFill>
                  <a:srgbClr val="000000"/>
                </a:solidFill>
                <a:latin typeface="Public Sans"/>
              </a:rPr>
              <a:t>UNIQUE</a:t>
            </a:r>
          </a:p>
          <a:p>
            <a:pPr algn="ctr">
              <a:lnSpc>
                <a:spcPts val="1596"/>
              </a:lnSpc>
            </a:pPr>
            <a:r>
              <a:rPr lang="en-US" sz="1140">
                <a:solidFill>
                  <a:srgbClr val="000000"/>
                </a:solidFill>
                <a:latin typeface="Public Sans"/>
              </a:rPr>
              <a:t>USERS</a:t>
            </a:r>
          </a:p>
        </p:txBody>
      </p:sp>
      <p:sp>
        <p:nvSpPr>
          <p:cNvPr id="136" name="TextBox 136"/>
          <p:cNvSpPr txBox="1"/>
          <p:nvPr/>
        </p:nvSpPr>
        <p:spPr>
          <a:xfrm>
            <a:off x="8841973" y="2575238"/>
            <a:ext cx="1113125" cy="244381"/>
          </a:xfrm>
          <a:prstGeom prst="rect">
            <a:avLst/>
          </a:prstGeom>
        </p:spPr>
        <p:txBody>
          <a:bodyPr lIns="0" tIns="0" rIns="0" bIns="0" rtlCol="0" anchor="t">
            <a:spAutoFit/>
          </a:bodyPr>
          <a:lstStyle/>
          <a:p>
            <a:pPr algn="ctr">
              <a:lnSpc>
                <a:spcPts val="2075"/>
              </a:lnSpc>
            </a:pPr>
            <a:r>
              <a:rPr lang="en-US" sz="1482">
                <a:solidFill>
                  <a:srgbClr val="EFEEE7"/>
                </a:solidFill>
                <a:latin typeface="Public Sans Bold"/>
              </a:rPr>
              <a:t>25,098</a:t>
            </a:r>
          </a:p>
        </p:txBody>
      </p:sp>
      <p:sp>
        <p:nvSpPr>
          <p:cNvPr id="137" name="TextBox 137"/>
          <p:cNvSpPr txBox="1"/>
          <p:nvPr/>
        </p:nvSpPr>
        <p:spPr>
          <a:xfrm>
            <a:off x="2431174" y="5256952"/>
            <a:ext cx="2230805" cy="389705"/>
          </a:xfrm>
          <a:prstGeom prst="rect">
            <a:avLst/>
          </a:prstGeom>
        </p:spPr>
        <p:txBody>
          <a:bodyPr lIns="0" tIns="0" rIns="0" bIns="0" rtlCol="0" anchor="t">
            <a:spAutoFit/>
          </a:bodyPr>
          <a:lstStyle/>
          <a:p>
            <a:pPr algn="ctr">
              <a:lnSpc>
                <a:spcPts val="3101"/>
              </a:lnSpc>
            </a:pPr>
            <a:r>
              <a:rPr lang="en-US" sz="2215">
                <a:solidFill>
                  <a:srgbClr val="939689"/>
                </a:solidFill>
                <a:latin typeface="Public Sans Bold"/>
              </a:rPr>
              <a:t>LANGUAGE</a:t>
            </a:r>
          </a:p>
        </p:txBody>
      </p:sp>
      <p:sp>
        <p:nvSpPr>
          <p:cNvPr id="138" name="TextBox 138"/>
          <p:cNvSpPr txBox="1"/>
          <p:nvPr/>
        </p:nvSpPr>
        <p:spPr>
          <a:xfrm>
            <a:off x="8661167" y="5412201"/>
            <a:ext cx="3811639" cy="304291"/>
          </a:xfrm>
          <a:prstGeom prst="rect">
            <a:avLst/>
          </a:prstGeom>
        </p:spPr>
        <p:txBody>
          <a:bodyPr lIns="0" tIns="0" rIns="0" bIns="0" rtlCol="0" anchor="t">
            <a:spAutoFit/>
          </a:bodyPr>
          <a:lstStyle/>
          <a:p>
            <a:pPr>
              <a:lnSpc>
                <a:spcPts val="2281"/>
              </a:lnSpc>
            </a:pPr>
            <a:r>
              <a:rPr lang="en-US" sz="2215">
                <a:solidFill>
                  <a:srgbClr val="939689"/>
                </a:solidFill>
                <a:latin typeface="Public Sans Bold"/>
              </a:rPr>
              <a:t>COUNTRY OF RESIDENCE</a:t>
            </a:r>
          </a:p>
        </p:txBody>
      </p:sp>
      <p:sp>
        <p:nvSpPr>
          <p:cNvPr id="139" name="TextBox 139"/>
          <p:cNvSpPr txBox="1"/>
          <p:nvPr/>
        </p:nvSpPr>
        <p:spPr>
          <a:xfrm>
            <a:off x="13135637" y="5303446"/>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UK 61.6%</a:t>
            </a:r>
          </a:p>
        </p:txBody>
      </p:sp>
      <p:sp>
        <p:nvSpPr>
          <p:cNvPr id="140" name="TextBox 140"/>
          <p:cNvSpPr txBox="1"/>
          <p:nvPr/>
        </p:nvSpPr>
        <p:spPr>
          <a:xfrm>
            <a:off x="13135637" y="5705836"/>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TAIWAN 5.9%</a:t>
            </a:r>
          </a:p>
        </p:txBody>
      </p:sp>
      <p:sp>
        <p:nvSpPr>
          <p:cNvPr id="141" name="TextBox 141"/>
          <p:cNvSpPr txBox="1"/>
          <p:nvPr/>
        </p:nvSpPr>
        <p:spPr>
          <a:xfrm>
            <a:off x="13135637" y="6104927"/>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ITALY 3.8%</a:t>
            </a:r>
          </a:p>
        </p:txBody>
      </p:sp>
      <p:sp>
        <p:nvSpPr>
          <p:cNvPr id="142" name="TextBox 142"/>
          <p:cNvSpPr txBox="1"/>
          <p:nvPr/>
        </p:nvSpPr>
        <p:spPr>
          <a:xfrm>
            <a:off x="13135637" y="6504019"/>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UNITED STATES 2.9%</a:t>
            </a:r>
          </a:p>
        </p:txBody>
      </p:sp>
      <p:sp>
        <p:nvSpPr>
          <p:cNvPr id="143" name="TextBox 143"/>
          <p:cNvSpPr txBox="1"/>
          <p:nvPr/>
        </p:nvSpPr>
        <p:spPr>
          <a:xfrm>
            <a:off x="13135637" y="6903110"/>
            <a:ext cx="2230805" cy="281662"/>
          </a:xfrm>
          <a:prstGeom prst="rect">
            <a:avLst/>
          </a:prstGeom>
        </p:spPr>
        <p:txBody>
          <a:bodyPr lIns="0" tIns="0" rIns="0" bIns="0" rtlCol="0" anchor="t">
            <a:spAutoFit/>
          </a:bodyPr>
          <a:lstStyle/>
          <a:p>
            <a:pPr>
              <a:lnSpc>
                <a:spcPts val="2286"/>
              </a:lnSpc>
            </a:pPr>
            <a:r>
              <a:rPr lang="en-US" sz="1632" dirty="0">
                <a:solidFill>
                  <a:srgbClr val="939689"/>
                </a:solidFill>
                <a:latin typeface="Public Sans Bold"/>
              </a:rPr>
              <a:t>SPAIN 2.3%</a:t>
            </a:r>
          </a:p>
        </p:txBody>
      </p:sp>
      <p:sp>
        <p:nvSpPr>
          <p:cNvPr id="144" name="TextBox 144"/>
          <p:cNvSpPr txBox="1"/>
          <p:nvPr/>
        </p:nvSpPr>
        <p:spPr>
          <a:xfrm>
            <a:off x="13135637" y="7302202"/>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ARGENTINA 1.8%</a:t>
            </a:r>
          </a:p>
        </p:txBody>
      </p:sp>
      <p:sp>
        <p:nvSpPr>
          <p:cNvPr id="145" name="TextBox 145"/>
          <p:cNvSpPr txBox="1"/>
          <p:nvPr/>
        </p:nvSpPr>
        <p:spPr>
          <a:xfrm>
            <a:off x="13135637" y="7717782"/>
            <a:ext cx="2230805" cy="269304"/>
          </a:xfrm>
          <a:prstGeom prst="rect">
            <a:avLst/>
          </a:prstGeom>
        </p:spPr>
        <p:txBody>
          <a:bodyPr lIns="0" tIns="0" rIns="0" bIns="0" rtlCol="0" anchor="t">
            <a:spAutoFit/>
          </a:bodyPr>
          <a:lstStyle/>
          <a:p>
            <a:pPr>
              <a:lnSpc>
                <a:spcPts val="2286"/>
              </a:lnSpc>
            </a:pPr>
            <a:r>
              <a:rPr lang="en-US" sz="1632" dirty="0">
                <a:solidFill>
                  <a:srgbClr val="939689"/>
                </a:solidFill>
                <a:latin typeface="Public Sans Bold"/>
              </a:rPr>
              <a:t>ALGERIA 1.8%</a:t>
            </a:r>
          </a:p>
        </p:txBody>
      </p:sp>
      <p:sp>
        <p:nvSpPr>
          <p:cNvPr id="146" name="TextBox 146"/>
          <p:cNvSpPr txBox="1"/>
          <p:nvPr/>
        </p:nvSpPr>
        <p:spPr>
          <a:xfrm>
            <a:off x="13135637" y="8116874"/>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FRANCE 1.5%</a:t>
            </a:r>
          </a:p>
        </p:txBody>
      </p:sp>
      <p:sp>
        <p:nvSpPr>
          <p:cNvPr id="147" name="TextBox 147"/>
          <p:cNvSpPr txBox="1"/>
          <p:nvPr/>
        </p:nvSpPr>
        <p:spPr>
          <a:xfrm>
            <a:off x="13135637" y="8528926"/>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GERMANY 1.5%</a:t>
            </a:r>
          </a:p>
        </p:txBody>
      </p:sp>
      <p:sp>
        <p:nvSpPr>
          <p:cNvPr id="148" name="TextBox 148"/>
          <p:cNvSpPr txBox="1"/>
          <p:nvPr/>
        </p:nvSpPr>
        <p:spPr>
          <a:xfrm>
            <a:off x="2759970" y="5655495"/>
            <a:ext cx="4565801" cy="239095"/>
          </a:xfrm>
          <a:prstGeom prst="rect">
            <a:avLst/>
          </a:prstGeom>
        </p:spPr>
        <p:txBody>
          <a:bodyPr lIns="0" tIns="0" rIns="0" bIns="0" rtlCol="0" anchor="t">
            <a:spAutoFit/>
          </a:bodyPr>
          <a:lstStyle/>
          <a:p>
            <a:pPr>
              <a:lnSpc>
                <a:spcPts val="1958"/>
              </a:lnSpc>
            </a:pPr>
            <a:r>
              <a:rPr lang="en-US" sz="1398">
                <a:solidFill>
                  <a:srgbClr val="000000"/>
                </a:solidFill>
                <a:latin typeface="Public Sans"/>
              </a:rPr>
              <a:t>THE ILLUSTRATED MAPS WERE TRANSLATED INTO 7 LANGUAGES</a:t>
            </a:r>
          </a:p>
        </p:txBody>
      </p:sp>
      <p:sp>
        <p:nvSpPr>
          <p:cNvPr id="149" name="TextBox 149"/>
          <p:cNvSpPr txBox="1"/>
          <p:nvPr/>
        </p:nvSpPr>
        <p:spPr>
          <a:xfrm>
            <a:off x="13135637" y="8924698"/>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NETHERLANDS 0.8%</a:t>
            </a:r>
          </a:p>
        </p:txBody>
      </p:sp>
      <p:sp>
        <p:nvSpPr>
          <p:cNvPr id="150" name="TextBox 150"/>
          <p:cNvSpPr txBox="1"/>
          <p:nvPr/>
        </p:nvSpPr>
        <p:spPr>
          <a:xfrm>
            <a:off x="13158873" y="9333705"/>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ISLE OF MAN 0.6%</a:t>
            </a:r>
          </a:p>
        </p:txBody>
      </p:sp>
      <p:sp>
        <p:nvSpPr>
          <p:cNvPr id="151" name="TextBox 151"/>
          <p:cNvSpPr txBox="1"/>
          <p:nvPr/>
        </p:nvSpPr>
        <p:spPr>
          <a:xfrm>
            <a:off x="13135637" y="9732796"/>
            <a:ext cx="2230805" cy="281662"/>
          </a:xfrm>
          <a:prstGeom prst="rect">
            <a:avLst/>
          </a:prstGeom>
        </p:spPr>
        <p:txBody>
          <a:bodyPr lIns="0" tIns="0" rIns="0" bIns="0" rtlCol="0" anchor="t">
            <a:spAutoFit/>
          </a:bodyPr>
          <a:lstStyle/>
          <a:p>
            <a:pPr>
              <a:lnSpc>
                <a:spcPts val="2286"/>
              </a:lnSpc>
            </a:pPr>
            <a:r>
              <a:rPr lang="en-US" sz="1632">
                <a:solidFill>
                  <a:srgbClr val="939689"/>
                </a:solidFill>
                <a:latin typeface="Public Sans Bold"/>
              </a:rPr>
              <a:t>OTHER 15.5%</a:t>
            </a:r>
          </a:p>
        </p:txBody>
      </p:sp>
      <p:sp>
        <p:nvSpPr>
          <p:cNvPr id="152" name="TextBox 152"/>
          <p:cNvSpPr txBox="1"/>
          <p:nvPr/>
        </p:nvSpPr>
        <p:spPr>
          <a:xfrm>
            <a:off x="12725850" y="472422"/>
            <a:ext cx="3947672" cy="289015"/>
          </a:xfrm>
          <a:prstGeom prst="rect">
            <a:avLst/>
          </a:prstGeom>
        </p:spPr>
        <p:txBody>
          <a:bodyPr lIns="0" tIns="0" rIns="0" bIns="0" rtlCol="0" anchor="t">
            <a:spAutoFit/>
          </a:bodyPr>
          <a:lstStyle/>
          <a:p>
            <a:pPr>
              <a:lnSpc>
                <a:spcPts val="2111"/>
              </a:lnSpc>
            </a:pPr>
            <a:r>
              <a:rPr lang="en-US" sz="2050" dirty="0">
                <a:solidFill>
                  <a:srgbClr val="939689"/>
                </a:solidFill>
                <a:latin typeface="Public Sans Bold"/>
              </a:rPr>
              <a:t>HOW USERS GOT REFERRED</a:t>
            </a:r>
          </a:p>
        </p:txBody>
      </p:sp>
      <p:sp>
        <p:nvSpPr>
          <p:cNvPr id="153" name="TextBox 153"/>
          <p:cNvSpPr txBox="1"/>
          <p:nvPr/>
        </p:nvSpPr>
        <p:spPr>
          <a:xfrm>
            <a:off x="12842455" y="992437"/>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ORGANIC SOCIAL 34.4%</a:t>
            </a:r>
          </a:p>
        </p:txBody>
      </p:sp>
      <p:sp>
        <p:nvSpPr>
          <p:cNvPr id="154" name="TextBox 154"/>
          <p:cNvSpPr txBox="1"/>
          <p:nvPr/>
        </p:nvSpPr>
        <p:spPr>
          <a:xfrm>
            <a:off x="12842455" y="1542708"/>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REFERRAL 30%</a:t>
            </a:r>
          </a:p>
        </p:txBody>
      </p:sp>
      <p:sp>
        <p:nvSpPr>
          <p:cNvPr id="155" name="TextBox 155"/>
          <p:cNvSpPr txBox="1"/>
          <p:nvPr/>
        </p:nvSpPr>
        <p:spPr>
          <a:xfrm>
            <a:off x="12842455" y="2081045"/>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DIRECT 20.2%</a:t>
            </a:r>
          </a:p>
        </p:txBody>
      </p:sp>
      <p:sp>
        <p:nvSpPr>
          <p:cNvPr id="156" name="TextBox 156"/>
          <p:cNvSpPr txBox="1"/>
          <p:nvPr/>
        </p:nvSpPr>
        <p:spPr>
          <a:xfrm>
            <a:off x="12842455" y="2646561"/>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ORGANIC SEARCH 5.4%</a:t>
            </a:r>
          </a:p>
        </p:txBody>
      </p:sp>
      <p:sp>
        <p:nvSpPr>
          <p:cNvPr id="157" name="TextBox 157"/>
          <p:cNvSpPr txBox="1"/>
          <p:nvPr/>
        </p:nvSpPr>
        <p:spPr>
          <a:xfrm>
            <a:off x="12842455" y="3168860"/>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EMAIL 1.3%</a:t>
            </a:r>
          </a:p>
        </p:txBody>
      </p:sp>
      <p:sp>
        <p:nvSpPr>
          <p:cNvPr id="158" name="TextBox 158"/>
          <p:cNvSpPr txBox="1"/>
          <p:nvPr/>
        </p:nvSpPr>
        <p:spPr>
          <a:xfrm>
            <a:off x="12842455" y="3836454"/>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PAID SEARCH 0.3%</a:t>
            </a:r>
          </a:p>
        </p:txBody>
      </p:sp>
      <p:sp>
        <p:nvSpPr>
          <p:cNvPr id="159" name="TextBox 159"/>
          <p:cNvSpPr txBox="1"/>
          <p:nvPr/>
        </p:nvSpPr>
        <p:spPr>
          <a:xfrm>
            <a:off x="12842455" y="4361479"/>
            <a:ext cx="3382899" cy="207877"/>
          </a:xfrm>
          <a:prstGeom prst="rect">
            <a:avLst/>
          </a:prstGeom>
        </p:spPr>
        <p:txBody>
          <a:bodyPr lIns="0" tIns="0" rIns="0" bIns="0" rtlCol="0" anchor="t">
            <a:spAutoFit/>
          </a:bodyPr>
          <a:lstStyle/>
          <a:p>
            <a:pPr>
              <a:lnSpc>
                <a:spcPts val="1551"/>
              </a:lnSpc>
            </a:pPr>
            <a:r>
              <a:rPr lang="en-US" sz="1506">
                <a:solidFill>
                  <a:srgbClr val="545454"/>
                </a:solidFill>
                <a:latin typeface="Public Sans Bold"/>
              </a:rPr>
              <a:t>UNASSIGNED 0.2%</a:t>
            </a:r>
          </a:p>
        </p:txBody>
      </p:sp>
      <p:sp>
        <p:nvSpPr>
          <p:cNvPr id="160" name="TextBox 160"/>
          <p:cNvSpPr txBox="1"/>
          <p:nvPr/>
        </p:nvSpPr>
        <p:spPr>
          <a:xfrm>
            <a:off x="5377946" y="4302630"/>
            <a:ext cx="1099818" cy="402289"/>
          </a:xfrm>
          <a:prstGeom prst="rect">
            <a:avLst/>
          </a:prstGeom>
        </p:spPr>
        <p:txBody>
          <a:bodyPr lIns="0" tIns="0" rIns="0" bIns="0" rtlCol="0" anchor="t">
            <a:spAutoFit/>
          </a:bodyPr>
          <a:lstStyle/>
          <a:p>
            <a:pPr algn="ctr">
              <a:lnSpc>
                <a:spcPts val="1551"/>
              </a:lnSpc>
            </a:pPr>
            <a:r>
              <a:rPr lang="en-US" sz="1506">
                <a:solidFill>
                  <a:srgbClr val="545454"/>
                </a:solidFill>
                <a:latin typeface="Public Sans Bold"/>
              </a:rPr>
              <a:t>600% </a:t>
            </a:r>
          </a:p>
          <a:p>
            <a:pPr algn="ctr">
              <a:lnSpc>
                <a:spcPts val="1551"/>
              </a:lnSpc>
            </a:pPr>
            <a:r>
              <a:rPr lang="en-US" sz="1506">
                <a:solidFill>
                  <a:srgbClr val="545454"/>
                </a:solidFill>
                <a:latin typeface="Public Sans Bold"/>
              </a:rPr>
              <a:t>INCREASE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170" name="Freeform 2">
            <a:extLst>
              <a:ext uri="{FF2B5EF4-FFF2-40B4-BE49-F238E27FC236}">
                <a16:creationId xmlns:a16="http://schemas.microsoft.com/office/drawing/2014/main" id="{2C9A2E58-A5C0-BA20-EBF1-F0796BB0B549}"/>
              </a:ext>
            </a:extLst>
          </p:cNvPr>
          <p:cNvSpPr/>
          <p:nvPr/>
        </p:nvSpPr>
        <p:spPr>
          <a:xfrm>
            <a:off x="1639028" y="-12319"/>
            <a:ext cx="17253336" cy="10775682"/>
          </a:xfrm>
          <a:custGeom>
            <a:avLst/>
            <a:gdLst/>
            <a:ahLst/>
            <a:cxnLst/>
            <a:rect l="l" t="t" r="r" b="b"/>
            <a:pathLst>
              <a:path w="17253336" h="10775682">
                <a:moveTo>
                  <a:pt x="0" y="0"/>
                </a:moveTo>
                <a:lnTo>
                  <a:pt x="17253337" y="0"/>
                </a:lnTo>
                <a:lnTo>
                  <a:pt x="17253337" y="10775682"/>
                </a:lnTo>
                <a:lnTo>
                  <a:pt x="0" y="10775682"/>
                </a:lnTo>
                <a:lnTo>
                  <a:pt x="0" y="0"/>
                </a:lnTo>
                <a:close/>
              </a:path>
            </a:pathLst>
          </a:custGeom>
          <a:blipFill>
            <a:blip r:embed="rId2"/>
            <a:stretch>
              <a:fillRect/>
            </a:stretch>
          </a:blipFill>
        </p:spPr>
        <p:txBody>
          <a:bodyPr/>
          <a:lstStyle/>
          <a:p>
            <a:endParaRPr lang="en-GB"/>
          </a:p>
        </p:txBody>
      </p:sp>
      <p:sp>
        <p:nvSpPr>
          <p:cNvPr id="169" name="Freeform 2">
            <a:extLst>
              <a:ext uri="{FF2B5EF4-FFF2-40B4-BE49-F238E27FC236}">
                <a16:creationId xmlns:a16="http://schemas.microsoft.com/office/drawing/2014/main" id="{29BC9E26-B558-A441-8223-0EDFC467B039}"/>
              </a:ext>
            </a:extLst>
          </p:cNvPr>
          <p:cNvSpPr/>
          <p:nvPr/>
        </p:nvSpPr>
        <p:spPr>
          <a:xfrm>
            <a:off x="0" y="6618"/>
            <a:ext cx="17253336" cy="10775682"/>
          </a:xfrm>
          <a:custGeom>
            <a:avLst/>
            <a:gdLst/>
            <a:ahLst/>
            <a:cxnLst/>
            <a:rect l="l" t="t" r="r" b="b"/>
            <a:pathLst>
              <a:path w="17253336" h="10775682">
                <a:moveTo>
                  <a:pt x="0" y="0"/>
                </a:moveTo>
                <a:lnTo>
                  <a:pt x="17253337" y="0"/>
                </a:lnTo>
                <a:lnTo>
                  <a:pt x="17253337" y="10775682"/>
                </a:lnTo>
                <a:lnTo>
                  <a:pt x="0" y="10775682"/>
                </a:lnTo>
                <a:lnTo>
                  <a:pt x="0" y="0"/>
                </a:lnTo>
                <a:close/>
              </a:path>
            </a:pathLst>
          </a:custGeom>
          <a:blipFill>
            <a:blip r:embed="rId2"/>
            <a:stretch>
              <a:fillRect/>
            </a:stretch>
          </a:blipFill>
        </p:spPr>
        <p:txBody>
          <a:bodyPr/>
          <a:lstStyle/>
          <a:p>
            <a:endParaRPr lang="en-GB"/>
          </a:p>
        </p:txBody>
      </p:sp>
      <p:sp>
        <p:nvSpPr>
          <p:cNvPr id="2" name="Freeform 2"/>
          <p:cNvSpPr/>
          <p:nvPr/>
        </p:nvSpPr>
        <p:spPr>
          <a:xfrm>
            <a:off x="573818" y="-12319"/>
            <a:ext cx="17253336" cy="10775682"/>
          </a:xfrm>
          <a:custGeom>
            <a:avLst/>
            <a:gdLst/>
            <a:ahLst/>
            <a:cxnLst/>
            <a:rect l="l" t="t" r="r" b="b"/>
            <a:pathLst>
              <a:path w="17253336" h="10775682">
                <a:moveTo>
                  <a:pt x="0" y="0"/>
                </a:moveTo>
                <a:lnTo>
                  <a:pt x="17253337" y="0"/>
                </a:lnTo>
                <a:lnTo>
                  <a:pt x="17253337" y="10775682"/>
                </a:lnTo>
                <a:lnTo>
                  <a:pt x="0" y="10775682"/>
                </a:lnTo>
                <a:lnTo>
                  <a:pt x="0" y="0"/>
                </a:lnTo>
                <a:close/>
              </a:path>
            </a:pathLst>
          </a:custGeom>
          <a:blipFill>
            <a:blip r:embed="rId2"/>
            <a:stretch>
              <a:fillRect/>
            </a:stretch>
          </a:blipFill>
        </p:spPr>
        <p:txBody>
          <a:bodyPr/>
          <a:lstStyle/>
          <a:p>
            <a:endParaRPr lang="en-GB"/>
          </a:p>
        </p:txBody>
      </p:sp>
      <p:sp>
        <p:nvSpPr>
          <p:cNvPr id="3" name="Freeform 3"/>
          <p:cNvSpPr/>
          <p:nvPr/>
        </p:nvSpPr>
        <p:spPr>
          <a:xfrm rot="2700000" flipH="1">
            <a:off x="9950964" y="7922533"/>
            <a:ext cx="1250518" cy="243851"/>
          </a:xfrm>
          <a:custGeom>
            <a:avLst/>
            <a:gdLst/>
            <a:ahLst/>
            <a:cxnLst/>
            <a:rect l="l" t="t" r="r" b="b"/>
            <a:pathLst>
              <a:path w="1250518" h="243851">
                <a:moveTo>
                  <a:pt x="1250518" y="0"/>
                </a:moveTo>
                <a:lnTo>
                  <a:pt x="0" y="0"/>
                </a:lnTo>
                <a:lnTo>
                  <a:pt x="0" y="243851"/>
                </a:lnTo>
                <a:lnTo>
                  <a:pt x="1250518" y="243851"/>
                </a:lnTo>
                <a:lnTo>
                  <a:pt x="125051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8544157" y="9258300"/>
            <a:ext cx="599843" cy="599843"/>
            <a:chOff x="0" y="0"/>
            <a:chExt cx="799791" cy="799791"/>
          </a:xfrm>
        </p:grpSpPr>
        <p:sp>
          <p:nvSpPr>
            <p:cNvPr id="5" name="Freeform 5"/>
            <p:cNvSpPr/>
            <p:nvPr/>
          </p:nvSpPr>
          <p:spPr>
            <a:xfrm>
              <a:off x="0" y="0"/>
              <a:ext cx="799791" cy="799791"/>
            </a:xfrm>
            <a:custGeom>
              <a:avLst/>
              <a:gdLst/>
              <a:ahLst/>
              <a:cxnLst/>
              <a:rect l="l" t="t" r="r" b="b"/>
              <a:pathLst>
                <a:path w="799791" h="799791">
                  <a:moveTo>
                    <a:pt x="0" y="0"/>
                  </a:moveTo>
                  <a:lnTo>
                    <a:pt x="799791" y="0"/>
                  </a:lnTo>
                  <a:lnTo>
                    <a:pt x="799791" y="799791"/>
                  </a:lnTo>
                  <a:lnTo>
                    <a:pt x="0" y="799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42834" y="213718"/>
              <a:ext cx="514122" cy="334254"/>
            </a:xfrm>
            <a:prstGeom prst="rect">
              <a:avLst/>
            </a:prstGeom>
          </p:spPr>
          <p:txBody>
            <a:bodyPr lIns="0" tIns="0" rIns="0" bIns="0" rtlCol="0" anchor="t">
              <a:spAutoFit/>
            </a:bodyPr>
            <a:lstStyle/>
            <a:p>
              <a:pPr algn="ctr">
                <a:lnSpc>
                  <a:spcPts val="2044"/>
                </a:lnSpc>
              </a:pPr>
              <a:r>
                <a:rPr lang="en-US" sz="1460">
                  <a:solidFill>
                    <a:srgbClr val="EFEEE7"/>
                  </a:solidFill>
                  <a:latin typeface="Public Sans"/>
                </a:rPr>
                <a:t>124</a:t>
              </a:r>
            </a:p>
          </p:txBody>
        </p:sp>
      </p:grpSp>
      <p:sp>
        <p:nvSpPr>
          <p:cNvPr id="7" name="Freeform 7"/>
          <p:cNvSpPr/>
          <p:nvPr/>
        </p:nvSpPr>
        <p:spPr>
          <a:xfrm>
            <a:off x="8333443" y="7751497"/>
            <a:ext cx="599843" cy="599843"/>
          </a:xfrm>
          <a:custGeom>
            <a:avLst/>
            <a:gdLst/>
            <a:ahLst/>
            <a:cxnLst/>
            <a:rect l="l" t="t" r="r" b="b"/>
            <a:pathLst>
              <a:path w="599843" h="599843">
                <a:moveTo>
                  <a:pt x="0" y="0"/>
                </a:moveTo>
                <a:lnTo>
                  <a:pt x="599843" y="0"/>
                </a:lnTo>
                <a:lnTo>
                  <a:pt x="599843" y="599843"/>
                </a:lnTo>
                <a:lnTo>
                  <a:pt x="0" y="599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TextBox 8"/>
          <p:cNvSpPr txBox="1"/>
          <p:nvPr/>
        </p:nvSpPr>
        <p:spPr>
          <a:xfrm>
            <a:off x="8440568" y="7902261"/>
            <a:ext cx="385592" cy="260216"/>
          </a:xfrm>
          <a:prstGeom prst="rect">
            <a:avLst/>
          </a:prstGeom>
        </p:spPr>
        <p:txBody>
          <a:bodyPr lIns="0" tIns="0" rIns="0" bIns="0" rtlCol="0" anchor="t">
            <a:spAutoFit/>
          </a:bodyPr>
          <a:lstStyle/>
          <a:p>
            <a:pPr algn="ctr">
              <a:lnSpc>
                <a:spcPts val="2044"/>
              </a:lnSpc>
            </a:pPr>
            <a:r>
              <a:rPr lang="en-US" sz="1460">
                <a:solidFill>
                  <a:srgbClr val="EFEEE7"/>
                </a:solidFill>
                <a:latin typeface="Public Sans"/>
              </a:rPr>
              <a:t>111</a:t>
            </a:r>
          </a:p>
        </p:txBody>
      </p:sp>
      <p:sp>
        <p:nvSpPr>
          <p:cNvPr id="9" name="TextBox 9"/>
          <p:cNvSpPr txBox="1"/>
          <p:nvPr/>
        </p:nvSpPr>
        <p:spPr>
          <a:xfrm>
            <a:off x="9643236" y="7438592"/>
            <a:ext cx="385592" cy="260216"/>
          </a:xfrm>
          <a:prstGeom prst="rect">
            <a:avLst/>
          </a:prstGeom>
        </p:spPr>
        <p:txBody>
          <a:bodyPr lIns="0" tIns="0" rIns="0" bIns="0" rtlCol="0" anchor="t">
            <a:spAutoFit/>
          </a:bodyPr>
          <a:lstStyle/>
          <a:p>
            <a:pPr algn="ctr">
              <a:lnSpc>
                <a:spcPts val="2044"/>
              </a:lnSpc>
            </a:pPr>
            <a:r>
              <a:rPr lang="en-US" sz="1460">
                <a:solidFill>
                  <a:srgbClr val="EFEEE7"/>
                </a:solidFill>
                <a:latin typeface="Public Sans"/>
              </a:rPr>
              <a:t>270</a:t>
            </a:r>
          </a:p>
        </p:txBody>
      </p:sp>
      <p:grpSp>
        <p:nvGrpSpPr>
          <p:cNvPr id="10" name="Group 10"/>
          <p:cNvGrpSpPr/>
          <p:nvPr/>
        </p:nvGrpSpPr>
        <p:grpSpPr>
          <a:xfrm>
            <a:off x="10610485" y="9064036"/>
            <a:ext cx="487850" cy="487850"/>
            <a:chOff x="0" y="0"/>
            <a:chExt cx="650467" cy="650467"/>
          </a:xfrm>
        </p:grpSpPr>
        <p:sp>
          <p:nvSpPr>
            <p:cNvPr id="11" name="Freeform 11"/>
            <p:cNvSpPr/>
            <p:nvPr/>
          </p:nvSpPr>
          <p:spPr>
            <a:xfrm>
              <a:off x="0" y="0"/>
              <a:ext cx="650467" cy="650467"/>
            </a:xfrm>
            <a:custGeom>
              <a:avLst/>
              <a:gdLst/>
              <a:ahLst/>
              <a:cxnLst/>
              <a:rect l="l" t="t" r="r" b="b"/>
              <a:pathLst>
                <a:path w="650467" h="650467">
                  <a:moveTo>
                    <a:pt x="0" y="0"/>
                  </a:moveTo>
                  <a:lnTo>
                    <a:pt x="650467" y="0"/>
                  </a:lnTo>
                  <a:lnTo>
                    <a:pt x="650467" y="650467"/>
                  </a:lnTo>
                  <a:lnTo>
                    <a:pt x="0" y="650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TextBox 12"/>
            <p:cNvSpPr txBox="1"/>
            <p:nvPr/>
          </p:nvSpPr>
          <p:spPr>
            <a:xfrm>
              <a:off x="116167" y="176228"/>
              <a:ext cx="418134" cy="269436"/>
            </a:xfrm>
            <a:prstGeom prst="rect">
              <a:avLst/>
            </a:prstGeom>
          </p:spPr>
          <p:txBody>
            <a:bodyPr lIns="0" tIns="0" rIns="0" bIns="0" rtlCol="0" anchor="t">
              <a:spAutoFit/>
            </a:bodyPr>
            <a:lstStyle/>
            <a:p>
              <a:pPr algn="ctr">
                <a:lnSpc>
                  <a:spcPts val="1663"/>
                </a:lnSpc>
              </a:pPr>
              <a:r>
                <a:rPr lang="en-US" sz="1187">
                  <a:solidFill>
                    <a:srgbClr val="EFEEE7"/>
                  </a:solidFill>
                  <a:latin typeface="Public Sans"/>
                </a:rPr>
                <a:t>97</a:t>
              </a:r>
            </a:p>
          </p:txBody>
        </p:sp>
      </p:grpSp>
      <p:grpSp>
        <p:nvGrpSpPr>
          <p:cNvPr id="13" name="Group 13"/>
          <p:cNvGrpSpPr/>
          <p:nvPr/>
        </p:nvGrpSpPr>
        <p:grpSpPr>
          <a:xfrm>
            <a:off x="9911001" y="9258300"/>
            <a:ext cx="464044" cy="464044"/>
            <a:chOff x="0" y="0"/>
            <a:chExt cx="618725" cy="618725"/>
          </a:xfrm>
        </p:grpSpPr>
        <p:sp>
          <p:nvSpPr>
            <p:cNvPr id="14" name="Freeform 14"/>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TextBox 15"/>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89</a:t>
              </a:r>
            </a:p>
          </p:txBody>
        </p:sp>
      </p:grpSp>
      <p:sp>
        <p:nvSpPr>
          <p:cNvPr id="16" name="Freeform 16"/>
          <p:cNvSpPr/>
          <p:nvPr/>
        </p:nvSpPr>
        <p:spPr>
          <a:xfrm flipH="1">
            <a:off x="8899961" y="7806083"/>
            <a:ext cx="2044637" cy="398704"/>
          </a:xfrm>
          <a:custGeom>
            <a:avLst/>
            <a:gdLst/>
            <a:ahLst/>
            <a:cxnLst/>
            <a:rect l="l" t="t" r="r" b="b"/>
            <a:pathLst>
              <a:path w="2044637" h="398704">
                <a:moveTo>
                  <a:pt x="2044637" y="0"/>
                </a:moveTo>
                <a:lnTo>
                  <a:pt x="0" y="0"/>
                </a:lnTo>
                <a:lnTo>
                  <a:pt x="0" y="398704"/>
                </a:lnTo>
                <a:lnTo>
                  <a:pt x="2044637" y="398704"/>
                </a:lnTo>
                <a:lnTo>
                  <a:pt x="20446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7" name="Group 17"/>
          <p:cNvGrpSpPr/>
          <p:nvPr/>
        </p:nvGrpSpPr>
        <p:grpSpPr>
          <a:xfrm>
            <a:off x="9068931" y="7833858"/>
            <a:ext cx="435122" cy="435122"/>
            <a:chOff x="0" y="0"/>
            <a:chExt cx="580163" cy="580163"/>
          </a:xfrm>
        </p:grpSpPr>
        <p:sp>
          <p:nvSpPr>
            <p:cNvPr id="18" name="Freeform 18"/>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TextBox 19"/>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87</a:t>
              </a:r>
            </a:p>
          </p:txBody>
        </p:sp>
      </p:grpSp>
      <p:grpSp>
        <p:nvGrpSpPr>
          <p:cNvPr id="20" name="Group 20"/>
          <p:cNvGrpSpPr/>
          <p:nvPr/>
        </p:nvGrpSpPr>
        <p:grpSpPr>
          <a:xfrm>
            <a:off x="10577593" y="7516120"/>
            <a:ext cx="464044" cy="464044"/>
            <a:chOff x="0" y="0"/>
            <a:chExt cx="618725" cy="618725"/>
          </a:xfrm>
        </p:grpSpPr>
        <p:sp>
          <p:nvSpPr>
            <p:cNvPr id="21" name="Freeform 21"/>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2" name="TextBox 22"/>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76</a:t>
              </a:r>
            </a:p>
          </p:txBody>
        </p:sp>
      </p:grpSp>
      <p:sp>
        <p:nvSpPr>
          <p:cNvPr id="23" name="Freeform 23"/>
          <p:cNvSpPr/>
          <p:nvPr/>
        </p:nvSpPr>
        <p:spPr>
          <a:xfrm rot="2674195" flipH="1">
            <a:off x="8410067" y="5800452"/>
            <a:ext cx="3620680" cy="1181661"/>
          </a:xfrm>
          <a:custGeom>
            <a:avLst/>
            <a:gdLst/>
            <a:ahLst/>
            <a:cxnLst/>
            <a:rect l="l" t="t" r="r" b="b"/>
            <a:pathLst>
              <a:path w="3675957" h="716812">
                <a:moveTo>
                  <a:pt x="3675957" y="0"/>
                </a:moveTo>
                <a:lnTo>
                  <a:pt x="0" y="0"/>
                </a:lnTo>
                <a:lnTo>
                  <a:pt x="0" y="716812"/>
                </a:lnTo>
                <a:lnTo>
                  <a:pt x="3675957" y="716812"/>
                </a:lnTo>
                <a:lnTo>
                  <a:pt x="367595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24" name="Group 24"/>
          <p:cNvGrpSpPr/>
          <p:nvPr/>
        </p:nvGrpSpPr>
        <p:grpSpPr>
          <a:xfrm>
            <a:off x="8333443" y="4911478"/>
            <a:ext cx="464044" cy="464044"/>
            <a:chOff x="0" y="0"/>
            <a:chExt cx="618725" cy="618725"/>
          </a:xfrm>
        </p:grpSpPr>
        <p:sp>
          <p:nvSpPr>
            <p:cNvPr id="25" name="Freeform 25"/>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TextBox 26"/>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73</a:t>
              </a:r>
            </a:p>
          </p:txBody>
        </p:sp>
      </p:grpSp>
      <p:grpSp>
        <p:nvGrpSpPr>
          <p:cNvPr id="27" name="Group 27"/>
          <p:cNvGrpSpPr/>
          <p:nvPr/>
        </p:nvGrpSpPr>
        <p:grpSpPr>
          <a:xfrm>
            <a:off x="10033674" y="6720098"/>
            <a:ext cx="464044" cy="464044"/>
            <a:chOff x="0" y="0"/>
            <a:chExt cx="618725" cy="618725"/>
          </a:xfrm>
        </p:grpSpPr>
        <p:sp>
          <p:nvSpPr>
            <p:cNvPr id="28" name="Freeform 28"/>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TextBox 29"/>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70</a:t>
              </a:r>
            </a:p>
          </p:txBody>
        </p:sp>
      </p:grpSp>
      <p:grpSp>
        <p:nvGrpSpPr>
          <p:cNvPr id="30" name="Group 30"/>
          <p:cNvGrpSpPr/>
          <p:nvPr/>
        </p:nvGrpSpPr>
        <p:grpSpPr>
          <a:xfrm>
            <a:off x="7676619" y="9171798"/>
            <a:ext cx="464044" cy="464044"/>
            <a:chOff x="0" y="0"/>
            <a:chExt cx="618725" cy="618725"/>
          </a:xfrm>
        </p:grpSpPr>
        <p:sp>
          <p:nvSpPr>
            <p:cNvPr id="31" name="Freeform 31"/>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2" name="TextBox 32"/>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67</a:t>
              </a:r>
            </a:p>
          </p:txBody>
        </p:sp>
      </p:grpSp>
      <p:grpSp>
        <p:nvGrpSpPr>
          <p:cNvPr id="33" name="Group 33"/>
          <p:cNvGrpSpPr/>
          <p:nvPr/>
        </p:nvGrpSpPr>
        <p:grpSpPr>
          <a:xfrm>
            <a:off x="9179192" y="5387841"/>
            <a:ext cx="464044" cy="464044"/>
            <a:chOff x="0" y="0"/>
            <a:chExt cx="618725" cy="618725"/>
          </a:xfrm>
        </p:grpSpPr>
        <p:sp>
          <p:nvSpPr>
            <p:cNvPr id="34" name="Freeform 34"/>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5" name="TextBox 35"/>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61</a:t>
              </a:r>
            </a:p>
          </p:txBody>
        </p:sp>
      </p:grpSp>
      <p:grpSp>
        <p:nvGrpSpPr>
          <p:cNvPr id="36" name="Group 36"/>
          <p:cNvGrpSpPr/>
          <p:nvPr/>
        </p:nvGrpSpPr>
        <p:grpSpPr>
          <a:xfrm>
            <a:off x="8933286" y="6884900"/>
            <a:ext cx="435122" cy="435122"/>
            <a:chOff x="0" y="0"/>
            <a:chExt cx="580163" cy="580163"/>
          </a:xfrm>
        </p:grpSpPr>
        <p:sp>
          <p:nvSpPr>
            <p:cNvPr id="37" name="Freeform 37"/>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8" name="TextBox 38"/>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60</a:t>
              </a:r>
            </a:p>
          </p:txBody>
        </p:sp>
      </p:grpSp>
      <p:grpSp>
        <p:nvGrpSpPr>
          <p:cNvPr id="39" name="Group 39"/>
          <p:cNvGrpSpPr/>
          <p:nvPr/>
        </p:nvGrpSpPr>
        <p:grpSpPr>
          <a:xfrm>
            <a:off x="11307044" y="7184142"/>
            <a:ext cx="435122" cy="435122"/>
            <a:chOff x="0" y="0"/>
            <a:chExt cx="580163" cy="580163"/>
          </a:xfrm>
        </p:grpSpPr>
        <p:sp>
          <p:nvSpPr>
            <p:cNvPr id="40" name="Freeform 40"/>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41" name="TextBox 41"/>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60</a:t>
              </a:r>
            </a:p>
          </p:txBody>
        </p:sp>
      </p:grpSp>
      <p:grpSp>
        <p:nvGrpSpPr>
          <p:cNvPr id="42" name="Group 42"/>
          <p:cNvGrpSpPr/>
          <p:nvPr/>
        </p:nvGrpSpPr>
        <p:grpSpPr>
          <a:xfrm>
            <a:off x="8430264" y="2104528"/>
            <a:ext cx="435122" cy="435122"/>
            <a:chOff x="0" y="0"/>
            <a:chExt cx="580163" cy="580163"/>
          </a:xfrm>
        </p:grpSpPr>
        <p:sp>
          <p:nvSpPr>
            <p:cNvPr id="43" name="Freeform 43"/>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4" name="TextBox 44"/>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59</a:t>
              </a:r>
            </a:p>
          </p:txBody>
        </p:sp>
      </p:grpSp>
      <p:grpSp>
        <p:nvGrpSpPr>
          <p:cNvPr id="45" name="Group 45"/>
          <p:cNvGrpSpPr/>
          <p:nvPr/>
        </p:nvGrpSpPr>
        <p:grpSpPr>
          <a:xfrm>
            <a:off x="8464839" y="3803932"/>
            <a:ext cx="435122" cy="435122"/>
            <a:chOff x="0" y="0"/>
            <a:chExt cx="580163" cy="580163"/>
          </a:xfrm>
        </p:grpSpPr>
        <p:sp>
          <p:nvSpPr>
            <p:cNvPr id="46" name="Freeform 46"/>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7" name="TextBox 47"/>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57</a:t>
              </a:r>
            </a:p>
          </p:txBody>
        </p:sp>
      </p:grpSp>
      <p:grpSp>
        <p:nvGrpSpPr>
          <p:cNvPr id="48" name="Group 48"/>
          <p:cNvGrpSpPr/>
          <p:nvPr/>
        </p:nvGrpSpPr>
        <p:grpSpPr>
          <a:xfrm>
            <a:off x="9239584" y="9115036"/>
            <a:ext cx="385850" cy="385850"/>
            <a:chOff x="0" y="0"/>
            <a:chExt cx="514467" cy="514467"/>
          </a:xfrm>
        </p:grpSpPr>
        <p:sp>
          <p:nvSpPr>
            <p:cNvPr id="49" name="Freeform 49"/>
            <p:cNvSpPr/>
            <p:nvPr/>
          </p:nvSpPr>
          <p:spPr>
            <a:xfrm>
              <a:off x="0" y="0"/>
              <a:ext cx="514467" cy="514467"/>
            </a:xfrm>
            <a:custGeom>
              <a:avLst/>
              <a:gdLst/>
              <a:ahLst/>
              <a:cxnLst/>
              <a:rect l="l" t="t" r="r" b="b"/>
              <a:pathLst>
                <a:path w="514467" h="514467">
                  <a:moveTo>
                    <a:pt x="0" y="0"/>
                  </a:moveTo>
                  <a:lnTo>
                    <a:pt x="514467" y="0"/>
                  </a:lnTo>
                  <a:lnTo>
                    <a:pt x="514467" y="514467"/>
                  </a:lnTo>
                  <a:lnTo>
                    <a:pt x="0" y="514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0" name="TextBox 50"/>
            <p:cNvSpPr txBox="1"/>
            <p:nvPr/>
          </p:nvSpPr>
          <p:spPr>
            <a:xfrm>
              <a:off x="91878" y="133407"/>
              <a:ext cx="330710" cy="219077"/>
            </a:xfrm>
            <a:prstGeom prst="rect">
              <a:avLst/>
            </a:prstGeom>
          </p:spPr>
          <p:txBody>
            <a:bodyPr lIns="0" tIns="0" rIns="0" bIns="0" rtlCol="0" anchor="t">
              <a:spAutoFit/>
            </a:bodyPr>
            <a:lstStyle/>
            <a:p>
              <a:pPr algn="ctr">
                <a:lnSpc>
                  <a:spcPts val="1315"/>
                </a:lnSpc>
              </a:pPr>
              <a:r>
                <a:rPr lang="en-US" sz="939">
                  <a:solidFill>
                    <a:srgbClr val="EFEEE7"/>
                  </a:solidFill>
                  <a:latin typeface="Public Sans"/>
                </a:rPr>
                <a:t>54</a:t>
              </a:r>
            </a:p>
          </p:txBody>
        </p:sp>
      </p:grpSp>
      <p:grpSp>
        <p:nvGrpSpPr>
          <p:cNvPr id="51" name="Group 51"/>
          <p:cNvGrpSpPr/>
          <p:nvPr/>
        </p:nvGrpSpPr>
        <p:grpSpPr>
          <a:xfrm>
            <a:off x="9400910" y="6952120"/>
            <a:ext cx="394964" cy="394964"/>
            <a:chOff x="0" y="0"/>
            <a:chExt cx="526619" cy="526619"/>
          </a:xfrm>
        </p:grpSpPr>
        <p:sp>
          <p:nvSpPr>
            <p:cNvPr id="52" name="Freeform 52"/>
            <p:cNvSpPr/>
            <p:nvPr/>
          </p:nvSpPr>
          <p:spPr>
            <a:xfrm>
              <a:off x="0" y="0"/>
              <a:ext cx="526619" cy="526619"/>
            </a:xfrm>
            <a:custGeom>
              <a:avLst/>
              <a:gdLst/>
              <a:ahLst/>
              <a:cxnLst/>
              <a:rect l="l" t="t" r="r" b="b"/>
              <a:pathLst>
                <a:path w="526619" h="526619">
                  <a:moveTo>
                    <a:pt x="0" y="0"/>
                  </a:moveTo>
                  <a:lnTo>
                    <a:pt x="526619" y="0"/>
                  </a:lnTo>
                  <a:lnTo>
                    <a:pt x="526619" y="526619"/>
                  </a:lnTo>
                  <a:lnTo>
                    <a:pt x="0" y="5266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3" name="TextBox 53"/>
            <p:cNvSpPr txBox="1"/>
            <p:nvPr/>
          </p:nvSpPr>
          <p:spPr>
            <a:xfrm>
              <a:off x="94049" y="146759"/>
              <a:ext cx="338522" cy="214052"/>
            </a:xfrm>
            <a:prstGeom prst="rect">
              <a:avLst/>
            </a:prstGeom>
          </p:spPr>
          <p:txBody>
            <a:bodyPr lIns="0" tIns="0" rIns="0" bIns="0" rtlCol="0" anchor="t">
              <a:spAutoFit/>
            </a:bodyPr>
            <a:lstStyle/>
            <a:p>
              <a:pPr algn="ctr">
                <a:lnSpc>
                  <a:spcPts val="1346"/>
                </a:lnSpc>
              </a:pPr>
              <a:r>
                <a:rPr lang="en-US" sz="961">
                  <a:solidFill>
                    <a:srgbClr val="EFEEE7"/>
                  </a:solidFill>
                  <a:latin typeface="Public Sans"/>
                </a:rPr>
                <a:t>51</a:t>
              </a:r>
            </a:p>
          </p:txBody>
        </p:sp>
      </p:grpSp>
      <p:grpSp>
        <p:nvGrpSpPr>
          <p:cNvPr id="54" name="Group 54"/>
          <p:cNvGrpSpPr/>
          <p:nvPr/>
        </p:nvGrpSpPr>
        <p:grpSpPr>
          <a:xfrm>
            <a:off x="7614779" y="5539263"/>
            <a:ext cx="464044" cy="464044"/>
            <a:chOff x="0" y="0"/>
            <a:chExt cx="618725" cy="618725"/>
          </a:xfrm>
        </p:grpSpPr>
        <p:sp>
          <p:nvSpPr>
            <p:cNvPr id="55" name="Freeform 55"/>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6" name="TextBox 56"/>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49</a:t>
              </a:r>
            </a:p>
          </p:txBody>
        </p:sp>
      </p:grpSp>
      <p:grpSp>
        <p:nvGrpSpPr>
          <p:cNvPr id="57" name="Group 57"/>
          <p:cNvGrpSpPr/>
          <p:nvPr/>
        </p:nvGrpSpPr>
        <p:grpSpPr>
          <a:xfrm>
            <a:off x="12277197" y="170365"/>
            <a:ext cx="550886" cy="550886"/>
            <a:chOff x="0" y="0"/>
            <a:chExt cx="734514" cy="734514"/>
          </a:xfrm>
        </p:grpSpPr>
        <p:sp>
          <p:nvSpPr>
            <p:cNvPr id="58" name="Freeform 58"/>
            <p:cNvSpPr/>
            <p:nvPr/>
          </p:nvSpPr>
          <p:spPr>
            <a:xfrm>
              <a:off x="0" y="0"/>
              <a:ext cx="734514" cy="734514"/>
            </a:xfrm>
            <a:custGeom>
              <a:avLst/>
              <a:gdLst/>
              <a:ahLst/>
              <a:cxnLst/>
              <a:rect l="l" t="t" r="r" b="b"/>
              <a:pathLst>
                <a:path w="734514" h="734514">
                  <a:moveTo>
                    <a:pt x="0" y="0"/>
                  </a:moveTo>
                  <a:lnTo>
                    <a:pt x="734514" y="0"/>
                  </a:lnTo>
                  <a:lnTo>
                    <a:pt x="734514" y="734514"/>
                  </a:lnTo>
                  <a:lnTo>
                    <a:pt x="0" y="734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9" name="TextBox 59"/>
            <p:cNvSpPr txBox="1"/>
            <p:nvPr/>
          </p:nvSpPr>
          <p:spPr>
            <a:xfrm>
              <a:off x="139796" y="202691"/>
              <a:ext cx="472161" cy="300558"/>
            </a:xfrm>
            <a:prstGeom prst="rect">
              <a:avLst/>
            </a:prstGeom>
          </p:spPr>
          <p:txBody>
            <a:bodyPr lIns="0" tIns="0" rIns="0" bIns="0" rtlCol="0" anchor="t">
              <a:spAutoFit/>
            </a:bodyPr>
            <a:lstStyle/>
            <a:p>
              <a:pPr algn="ctr">
                <a:lnSpc>
                  <a:spcPts val="1878"/>
                </a:lnSpc>
              </a:pPr>
              <a:r>
                <a:rPr lang="en-US" sz="1341">
                  <a:solidFill>
                    <a:srgbClr val="EFEEE7"/>
                  </a:solidFill>
                  <a:latin typeface="Public Sans"/>
                </a:rPr>
                <a:t>270</a:t>
              </a:r>
            </a:p>
          </p:txBody>
        </p:sp>
      </p:grpSp>
      <p:grpSp>
        <p:nvGrpSpPr>
          <p:cNvPr id="60" name="Group 60"/>
          <p:cNvGrpSpPr/>
          <p:nvPr/>
        </p:nvGrpSpPr>
        <p:grpSpPr>
          <a:xfrm>
            <a:off x="12283523" y="781485"/>
            <a:ext cx="538234" cy="538234"/>
            <a:chOff x="0" y="0"/>
            <a:chExt cx="717646" cy="717646"/>
          </a:xfrm>
        </p:grpSpPr>
        <p:sp>
          <p:nvSpPr>
            <p:cNvPr id="61" name="Freeform 61"/>
            <p:cNvSpPr/>
            <p:nvPr/>
          </p:nvSpPr>
          <p:spPr>
            <a:xfrm>
              <a:off x="0" y="0"/>
              <a:ext cx="717646" cy="717646"/>
            </a:xfrm>
            <a:custGeom>
              <a:avLst/>
              <a:gdLst/>
              <a:ahLst/>
              <a:cxnLst/>
              <a:rect l="l" t="t" r="r" b="b"/>
              <a:pathLst>
                <a:path w="717646" h="717646">
                  <a:moveTo>
                    <a:pt x="0" y="0"/>
                  </a:moveTo>
                  <a:lnTo>
                    <a:pt x="717646" y="0"/>
                  </a:lnTo>
                  <a:lnTo>
                    <a:pt x="717646" y="717646"/>
                  </a:lnTo>
                  <a:lnTo>
                    <a:pt x="0" y="717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2" name="TextBox 62"/>
            <p:cNvSpPr txBox="1"/>
            <p:nvPr/>
          </p:nvSpPr>
          <p:spPr>
            <a:xfrm>
              <a:off x="128164" y="187854"/>
              <a:ext cx="461318" cy="303837"/>
            </a:xfrm>
            <a:prstGeom prst="rect">
              <a:avLst/>
            </a:prstGeom>
          </p:spPr>
          <p:txBody>
            <a:bodyPr lIns="0" tIns="0" rIns="0" bIns="0" rtlCol="0" anchor="t">
              <a:spAutoFit/>
            </a:bodyPr>
            <a:lstStyle/>
            <a:p>
              <a:pPr algn="ctr">
                <a:lnSpc>
                  <a:spcPts val="1834"/>
                </a:lnSpc>
              </a:pPr>
              <a:r>
                <a:rPr lang="en-US" sz="1310">
                  <a:solidFill>
                    <a:srgbClr val="EFEEE7"/>
                  </a:solidFill>
                  <a:latin typeface="Public Sans"/>
                </a:rPr>
                <a:t>124</a:t>
              </a:r>
            </a:p>
          </p:txBody>
        </p:sp>
      </p:grpSp>
      <p:grpSp>
        <p:nvGrpSpPr>
          <p:cNvPr id="63" name="Group 63"/>
          <p:cNvGrpSpPr/>
          <p:nvPr/>
        </p:nvGrpSpPr>
        <p:grpSpPr>
          <a:xfrm>
            <a:off x="12265680" y="1379954"/>
            <a:ext cx="573920" cy="573920"/>
            <a:chOff x="0" y="0"/>
            <a:chExt cx="765227" cy="765227"/>
          </a:xfrm>
        </p:grpSpPr>
        <p:sp>
          <p:nvSpPr>
            <p:cNvPr id="64" name="Freeform 64"/>
            <p:cNvSpPr/>
            <p:nvPr/>
          </p:nvSpPr>
          <p:spPr>
            <a:xfrm>
              <a:off x="0" y="0"/>
              <a:ext cx="765227" cy="765227"/>
            </a:xfrm>
            <a:custGeom>
              <a:avLst/>
              <a:gdLst/>
              <a:ahLst/>
              <a:cxnLst/>
              <a:rect l="l" t="t" r="r" b="b"/>
              <a:pathLst>
                <a:path w="765227" h="765227">
                  <a:moveTo>
                    <a:pt x="0" y="0"/>
                  </a:moveTo>
                  <a:lnTo>
                    <a:pt x="765227" y="0"/>
                  </a:lnTo>
                  <a:lnTo>
                    <a:pt x="765227" y="765227"/>
                  </a:lnTo>
                  <a:lnTo>
                    <a:pt x="0" y="765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5" name="TextBox 65"/>
            <p:cNvSpPr txBox="1"/>
            <p:nvPr/>
          </p:nvSpPr>
          <p:spPr>
            <a:xfrm>
              <a:off x="136662" y="212361"/>
              <a:ext cx="491904" cy="311931"/>
            </a:xfrm>
            <a:prstGeom prst="rect">
              <a:avLst/>
            </a:prstGeom>
          </p:spPr>
          <p:txBody>
            <a:bodyPr lIns="0" tIns="0" rIns="0" bIns="0" rtlCol="0" anchor="t">
              <a:spAutoFit/>
            </a:bodyPr>
            <a:lstStyle/>
            <a:p>
              <a:pPr algn="ctr">
                <a:lnSpc>
                  <a:spcPts val="1956"/>
                </a:lnSpc>
              </a:pPr>
              <a:r>
                <a:rPr lang="en-US" sz="1397">
                  <a:solidFill>
                    <a:srgbClr val="EFEEE7"/>
                  </a:solidFill>
                  <a:latin typeface="Public Sans"/>
                </a:rPr>
                <a:t>111</a:t>
              </a:r>
            </a:p>
          </p:txBody>
        </p:sp>
      </p:grpSp>
      <p:grpSp>
        <p:nvGrpSpPr>
          <p:cNvPr id="66" name="Group 66"/>
          <p:cNvGrpSpPr/>
          <p:nvPr/>
        </p:nvGrpSpPr>
        <p:grpSpPr>
          <a:xfrm>
            <a:off x="12301676" y="2014109"/>
            <a:ext cx="501928" cy="501928"/>
            <a:chOff x="0" y="0"/>
            <a:chExt cx="669238" cy="669238"/>
          </a:xfrm>
        </p:grpSpPr>
        <p:sp>
          <p:nvSpPr>
            <p:cNvPr id="67" name="Freeform 67"/>
            <p:cNvSpPr/>
            <p:nvPr/>
          </p:nvSpPr>
          <p:spPr>
            <a:xfrm>
              <a:off x="0" y="0"/>
              <a:ext cx="669238" cy="669238"/>
            </a:xfrm>
            <a:custGeom>
              <a:avLst/>
              <a:gdLst/>
              <a:ahLst/>
              <a:cxnLst/>
              <a:rect l="l" t="t" r="r" b="b"/>
              <a:pathLst>
                <a:path w="669238" h="669238">
                  <a:moveTo>
                    <a:pt x="0" y="0"/>
                  </a:moveTo>
                  <a:lnTo>
                    <a:pt x="669238" y="0"/>
                  </a:lnTo>
                  <a:lnTo>
                    <a:pt x="669238" y="669238"/>
                  </a:lnTo>
                  <a:lnTo>
                    <a:pt x="0" y="6692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68" name="TextBox 68"/>
            <p:cNvSpPr txBox="1"/>
            <p:nvPr/>
          </p:nvSpPr>
          <p:spPr>
            <a:xfrm>
              <a:off x="119519" y="172613"/>
              <a:ext cx="430200" cy="285912"/>
            </a:xfrm>
            <a:prstGeom prst="rect">
              <a:avLst/>
            </a:prstGeom>
          </p:spPr>
          <p:txBody>
            <a:bodyPr lIns="0" tIns="0" rIns="0" bIns="0" rtlCol="0" anchor="t">
              <a:spAutoFit/>
            </a:bodyPr>
            <a:lstStyle/>
            <a:p>
              <a:pPr algn="ctr">
                <a:lnSpc>
                  <a:spcPts val="1711"/>
                </a:lnSpc>
              </a:pPr>
              <a:r>
                <a:rPr lang="en-US" sz="1222">
                  <a:solidFill>
                    <a:srgbClr val="EFEEE7"/>
                  </a:solidFill>
                  <a:latin typeface="Public Sans"/>
                </a:rPr>
                <a:t>108</a:t>
              </a:r>
            </a:p>
          </p:txBody>
        </p:sp>
      </p:grpSp>
      <p:grpSp>
        <p:nvGrpSpPr>
          <p:cNvPr id="69" name="Group 69"/>
          <p:cNvGrpSpPr/>
          <p:nvPr/>
        </p:nvGrpSpPr>
        <p:grpSpPr>
          <a:xfrm>
            <a:off x="12308715" y="2576271"/>
            <a:ext cx="487850" cy="487850"/>
            <a:chOff x="0" y="0"/>
            <a:chExt cx="650467" cy="650467"/>
          </a:xfrm>
        </p:grpSpPr>
        <p:sp>
          <p:nvSpPr>
            <p:cNvPr id="70" name="Freeform 70"/>
            <p:cNvSpPr/>
            <p:nvPr/>
          </p:nvSpPr>
          <p:spPr>
            <a:xfrm>
              <a:off x="0" y="0"/>
              <a:ext cx="650467" cy="650467"/>
            </a:xfrm>
            <a:custGeom>
              <a:avLst/>
              <a:gdLst/>
              <a:ahLst/>
              <a:cxnLst/>
              <a:rect l="l" t="t" r="r" b="b"/>
              <a:pathLst>
                <a:path w="650467" h="650467">
                  <a:moveTo>
                    <a:pt x="0" y="0"/>
                  </a:moveTo>
                  <a:lnTo>
                    <a:pt x="650467" y="0"/>
                  </a:lnTo>
                  <a:lnTo>
                    <a:pt x="650467" y="650467"/>
                  </a:lnTo>
                  <a:lnTo>
                    <a:pt x="0" y="650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1" name="TextBox 71"/>
            <p:cNvSpPr txBox="1"/>
            <p:nvPr/>
          </p:nvSpPr>
          <p:spPr>
            <a:xfrm>
              <a:off x="116167" y="176228"/>
              <a:ext cx="418134" cy="269436"/>
            </a:xfrm>
            <a:prstGeom prst="rect">
              <a:avLst/>
            </a:prstGeom>
          </p:spPr>
          <p:txBody>
            <a:bodyPr lIns="0" tIns="0" rIns="0" bIns="0" rtlCol="0" anchor="t">
              <a:spAutoFit/>
            </a:bodyPr>
            <a:lstStyle/>
            <a:p>
              <a:pPr algn="ctr">
                <a:lnSpc>
                  <a:spcPts val="1663"/>
                </a:lnSpc>
              </a:pPr>
              <a:r>
                <a:rPr lang="en-US" sz="1187">
                  <a:solidFill>
                    <a:srgbClr val="EFEEE7"/>
                  </a:solidFill>
                  <a:latin typeface="Public Sans"/>
                </a:rPr>
                <a:t>97</a:t>
              </a:r>
            </a:p>
          </p:txBody>
        </p:sp>
      </p:grpSp>
      <p:grpSp>
        <p:nvGrpSpPr>
          <p:cNvPr id="72" name="Group 72"/>
          <p:cNvGrpSpPr/>
          <p:nvPr/>
        </p:nvGrpSpPr>
        <p:grpSpPr>
          <a:xfrm>
            <a:off x="12320618" y="3124356"/>
            <a:ext cx="464044" cy="464044"/>
            <a:chOff x="0" y="0"/>
            <a:chExt cx="618725" cy="618725"/>
          </a:xfrm>
        </p:grpSpPr>
        <p:sp>
          <p:nvSpPr>
            <p:cNvPr id="73" name="Freeform 73"/>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4" name="TextBox 74"/>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89</a:t>
              </a:r>
            </a:p>
          </p:txBody>
        </p:sp>
      </p:grpSp>
      <p:grpSp>
        <p:nvGrpSpPr>
          <p:cNvPr id="75" name="Group 75"/>
          <p:cNvGrpSpPr/>
          <p:nvPr/>
        </p:nvGrpSpPr>
        <p:grpSpPr>
          <a:xfrm>
            <a:off x="12335079" y="3648635"/>
            <a:ext cx="435122" cy="435122"/>
            <a:chOff x="0" y="0"/>
            <a:chExt cx="580163" cy="580163"/>
          </a:xfrm>
        </p:grpSpPr>
        <p:sp>
          <p:nvSpPr>
            <p:cNvPr id="76" name="Freeform 76"/>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7" name="TextBox 77"/>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87</a:t>
              </a:r>
            </a:p>
          </p:txBody>
        </p:sp>
      </p:grpSp>
      <p:grpSp>
        <p:nvGrpSpPr>
          <p:cNvPr id="78" name="Group 78"/>
          <p:cNvGrpSpPr/>
          <p:nvPr/>
        </p:nvGrpSpPr>
        <p:grpSpPr>
          <a:xfrm>
            <a:off x="12320618" y="4143991"/>
            <a:ext cx="464044" cy="464044"/>
            <a:chOff x="0" y="0"/>
            <a:chExt cx="618725" cy="618725"/>
          </a:xfrm>
        </p:grpSpPr>
        <p:sp>
          <p:nvSpPr>
            <p:cNvPr id="79" name="Freeform 79"/>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0" name="TextBox 80"/>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76</a:t>
              </a:r>
            </a:p>
          </p:txBody>
        </p:sp>
      </p:grpSp>
      <p:grpSp>
        <p:nvGrpSpPr>
          <p:cNvPr id="81" name="Group 81"/>
          <p:cNvGrpSpPr/>
          <p:nvPr/>
        </p:nvGrpSpPr>
        <p:grpSpPr>
          <a:xfrm>
            <a:off x="12320618" y="4668270"/>
            <a:ext cx="464044" cy="464044"/>
            <a:chOff x="0" y="0"/>
            <a:chExt cx="618725" cy="618725"/>
          </a:xfrm>
        </p:grpSpPr>
        <p:sp>
          <p:nvSpPr>
            <p:cNvPr id="82" name="Freeform 82"/>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3" name="TextBox 83"/>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73</a:t>
              </a:r>
            </a:p>
          </p:txBody>
        </p:sp>
      </p:grpSp>
      <p:grpSp>
        <p:nvGrpSpPr>
          <p:cNvPr id="84" name="Group 84"/>
          <p:cNvGrpSpPr/>
          <p:nvPr/>
        </p:nvGrpSpPr>
        <p:grpSpPr>
          <a:xfrm>
            <a:off x="12320618" y="5192548"/>
            <a:ext cx="464044" cy="464044"/>
            <a:chOff x="0" y="0"/>
            <a:chExt cx="618725" cy="618725"/>
          </a:xfrm>
        </p:grpSpPr>
        <p:sp>
          <p:nvSpPr>
            <p:cNvPr id="85" name="Freeform 85"/>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6" name="TextBox 86"/>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70</a:t>
              </a:r>
            </a:p>
          </p:txBody>
        </p:sp>
      </p:grpSp>
      <p:grpSp>
        <p:nvGrpSpPr>
          <p:cNvPr id="87" name="Group 87"/>
          <p:cNvGrpSpPr/>
          <p:nvPr/>
        </p:nvGrpSpPr>
        <p:grpSpPr>
          <a:xfrm>
            <a:off x="12320618" y="5716826"/>
            <a:ext cx="464044" cy="464044"/>
            <a:chOff x="0" y="0"/>
            <a:chExt cx="618725" cy="618725"/>
          </a:xfrm>
        </p:grpSpPr>
        <p:sp>
          <p:nvSpPr>
            <p:cNvPr id="88" name="Freeform 88"/>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9" name="TextBox 89"/>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63</a:t>
              </a:r>
            </a:p>
          </p:txBody>
        </p:sp>
      </p:grpSp>
      <p:grpSp>
        <p:nvGrpSpPr>
          <p:cNvPr id="90" name="Group 90"/>
          <p:cNvGrpSpPr/>
          <p:nvPr/>
        </p:nvGrpSpPr>
        <p:grpSpPr>
          <a:xfrm>
            <a:off x="12320618" y="6241105"/>
            <a:ext cx="464044" cy="464044"/>
            <a:chOff x="0" y="0"/>
            <a:chExt cx="618725" cy="618725"/>
          </a:xfrm>
        </p:grpSpPr>
        <p:sp>
          <p:nvSpPr>
            <p:cNvPr id="91" name="Freeform 91"/>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2" name="TextBox 92"/>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61</a:t>
              </a:r>
            </a:p>
          </p:txBody>
        </p:sp>
      </p:grpSp>
      <p:grpSp>
        <p:nvGrpSpPr>
          <p:cNvPr id="93" name="Group 93"/>
          <p:cNvGrpSpPr/>
          <p:nvPr/>
        </p:nvGrpSpPr>
        <p:grpSpPr>
          <a:xfrm>
            <a:off x="12335079" y="6765383"/>
            <a:ext cx="435122" cy="435122"/>
            <a:chOff x="0" y="0"/>
            <a:chExt cx="580163" cy="580163"/>
          </a:xfrm>
        </p:grpSpPr>
        <p:sp>
          <p:nvSpPr>
            <p:cNvPr id="94" name="Freeform 94"/>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5" name="TextBox 95"/>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60</a:t>
              </a:r>
            </a:p>
          </p:txBody>
        </p:sp>
      </p:grpSp>
      <p:grpSp>
        <p:nvGrpSpPr>
          <p:cNvPr id="96" name="Group 96"/>
          <p:cNvGrpSpPr/>
          <p:nvPr/>
        </p:nvGrpSpPr>
        <p:grpSpPr>
          <a:xfrm>
            <a:off x="12335079" y="7260740"/>
            <a:ext cx="435122" cy="435122"/>
            <a:chOff x="0" y="0"/>
            <a:chExt cx="580163" cy="580163"/>
          </a:xfrm>
        </p:grpSpPr>
        <p:sp>
          <p:nvSpPr>
            <p:cNvPr id="97" name="Freeform 97"/>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8" name="TextBox 98"/>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60</a:t>
              </a:r>
            </a:p>
          </p:txBody>
        </p:sp>
      </p:grpSp>
      <p:grpSp>
        <p:nvGrpSpPr>
          <p:cNvPr id="99" name="Group 99"/>
          <p:cNvGrpSpPr/>
          <p:nvPr/>
        </p:nvGrpSpPr>
        <p:grpSpPr>
          <a:xfrm>
            <a:off x="12335079" y="7756097"/>
            <a:ext cx="435122" cy="435122"/>
            <a:chOff x="0" y="0"/>
            <a:chExt cx="580163" cy="580163"/>
          </a:xfrm>
        </p:grpSpPr>
        <p:sp>
          <p:nvSpPr>
            <p:cNvPr id="100" name="Freeform 100"/>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1" name="TextBox 101"/>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59</a:t>
              </a:r>
            </a:p>
          </p:txBody>
        </p:sp>
      </p:grpSp>
      <p:grpSp>
        <p:nvGrpSpPr>
          <p:cNvPr id="102" name="Group 102"/>
          <p:cNvGrpSpPr/>
          <p:nvPr/>
        </p:nvGrpSpPr>
        <p:grpSpPr>
          <a:xfrm>
            <a:off x="12335079" y="8251454"/>
            <a:ext cx="435122" cy="435122"/>
            <a:chOff x="0" y="0"/>
            <a:chExt cx="580163" cy="580163"/>
          </a:xfrm>
        </p:grpSpPr>
        <p:sp>
          <p:nvSpPr>
            <p:cNvPr id="103" name="Freeform 103"/>
            <p:cNvSpPr/>
            <p:nvPr/>
          </p:nvSpPr>
          <p:spPr>
            <a:xfrm>
              <a:off x="0" y="0"/>
              <a:ext cx="580163" cy="580163"/>
            </a:xfrm>
            <a:custGeom>
              <a:avLst/>
              <a:gdLst/>
              <a:ahLst/>
              <a:cxnLst/>
              <a:rect l="l" t="t" r="r" b="b"/>
              <a:pathLst>
                <a:path w="580163" h="580163">
                  <a:moveTo>
                    <a:pt x="0" y="0"/>
                  </a:moveTo>
                  <a:lnTo>
                    <a:pt x="580163" y="0"/>
                  </a:lnTo>
                  <a:lnTo>
                    <a:pt x="580163" y="580163"/>
                  </a:lnTo>
                  <a:lnTo>
                    <a:pt x="0" y="5801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4" name="TextBox 104"/>
            <p:cNvSpPr txBox="1"/>
            <p:nvPr/>
          </p:nvSpPr>
          <p:spPr>
            <a:xfrm>
              <a:off x="103611" y="163617"/>
              <a:ext cx="372941" cy="233879"/>
            </a:xfrm>
            <a:prstGeom prst="rect">
              <a:avLst/>
            </a:prstGeom>
          </p:spPr>
          <p:txBody>
            <a:bodyPr lIns="0" tIns="0" rIns="0" bIns="0" rtlCol="0" anchor="t">
              <a:spAutoFit/>
            </a:bodyPr>
            <a:lstStyle/>
            <a:p>
              <a:pPr algn="ctr">
                <a:lnSpc>
                  <a:spcPts val="1483"/>
                </a:lnSpc>
              </a:pPr>
              <a:r>
                <a:rPr lang="en-US" sz="1059">
                  <a:solidFill>
                    <a:srgbClr val="EFEEE7"/>
                  </a:solidFill>
                  <a:latin typeface="Public Sans"/>
                </a:rPr>
                <a:t>57</a:t>
              </a:r>
            </a:p>
          </p:txBody>
        </p:sp>
      </p:grpSp>
      <p:grpSp>
        <p:nvGrpSpPr>
          <p:cNvPr id="105" name="Group 105"/>
          <p:cNvGrpSpPr/>
          <p:nvPr/>
        </p:nvGrpSpPr>
        <p:grpSpPr>
          <a:xfrm>
            <a:off x="12359715" y="8787396"/>
            <a:ext cx="385850" cy="385850"/>
            <a:chOff x="0" y="0"/>
            <a:chExt cx="514467" cy="514467"/>
          </a:xfrm>
        </p:grpSpPr>
        <p:sp>
          <p:nvSpPr>
            <p:cNvPr id="106" name="Freeform 106"/>
            <p:cNvSpPr/>
            <p:nvPr/>
          </p:nvSpPr>
          <p:spPr>
            <a:xfrm>
              <a:off x="0" y="0"/>
              <a:ext cx="514467" cy="514467"/>
            </a:xfrm>
            <a:custGeom>
              <a:avLst/>
              <a:gdLst/>
              <a:ahLst/>
              <a:cxnLst/>
              <a:rect l="l" t="t" r="r" b="b"/>
              <a:pathLst>
                <a:path w="514467" h="514467">
                  <a:moveTo>
                    <a:pt x="0" y="0"/>
                  </a:moveTo>
                  <a:lnTo>
                    <a:pt x="514467" y="0"/>
                  </a:lnTo>
                  <a:lnTo>
                    <a:pt x="514467" y="514467"/>
                  </a:lnTo>
                  <a:lnTo>
                    <a:pt x="0" y="514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7" name="TextBox 107"/>
            <p:cNvSpPr txBox="1"/>
            <p:nvPr/>
          </p:nvSpPr>
          <p:spPr>
            <a:xfrm>
              <a:off x="91878" y="133407"/>
              <a:ext cx="330710" cy="219077"/>
            </a:xfrm>
            <a:prstGeom prst="rect">
              <a:avLst/>
            </a:prstGeom>
          </p:spPr>
          <p:txBody>
            <a:bodyPr lIns="0" tIns="0" rIns="0" bIns="0" rtlCol="0" anchor="t">
              <a:spAutoFit/>
            </a:bodyPr>
            <a:lstStyle/>
            <a:p>
              <a:pPr algn="ctr">
                <a:lnSpc>
                  <a:spcPts val="1315"/>
                </a:lnSpc>
              </a:pPr>
              <a:r>
                <a:rPr lang="en-US" sz="939">
                  <a:solidFill>
                    <a:srgbClr val="EFEEE7"/>
                  </a:solidFill>
                  <a:latin typeface="Public Sans"/>
                </a:rPr>
                <a:t>54</a:t>
              </a:r>
            </a:p>
          </p:txBody>
        </p:sp>
      </p:grpSp>
      <p:grpSp>
        <p:nvGrpSpPr>
          <p:cNvPr id="108" name="Group 108"/>
          <p:cNvGrpSpPr/>
          <p:nvPr/>
        </p:nvGrpSpPr>
        <p:grpSpPr>
          <a:xfrm>
            <a:off x="12355846" y="9274066"/>
            <a:ext cx="393587" cy="393587"/>
            <a:chOff x="0" y="0"/>
            <a:chExt cx="524783" cy="524783"/>
          </a:xfrm>
        </p:grpSpPr>
        <p:sp>
          <p:nvSpPr>
            <p:cNvPr id="109" name="Freeform 109"/>
            <p:cNvSpPr/>
            <p:nvPr/>
          </p:nvSpPr>
          <p:spPr>
            <a:xfrm>
              <a:off x="0" y="0"/>
              <a:ext cx="524783" cy="524783"/>
            </a:xfrm>
            <a:custGeom>
              <a:avLst/>
              <a:gdLst/>
              <a:ahLst/>
              <a:cxnLst/>
              <a:rect l="l" t="t" r="r" b="b"/>
              <a:pathLst>
                <a:path w="524783" h="524783">
                  <a:moveTo>
                    <a:pt x="0" y="0"/>
                  </a:moveTo>
                  <a:lnTo>
                    <a:pt x="524783" y="0"/>
                  </a:lnTo>
                  <a:lnTo>
                    <a:pt x="524783" y="524783"/>
                  </a:lnTo>
                  <a:lnTo>
                    <a:pt x="0" y="524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0" name="TextBox 110"/>
            <p:cNvSpPr txBox="1"/>
            <p:nvPr/>
          </p:nvSpPr>
          <p:spPr>
            <a:xfrm>
              <a:off x="93721" y="146180"/>
              <a:ext cx="337341" cy="213372"/>
            </a:xfrm>
            <a:prstGeom prst="rect">
              <a:avLst/>
            </a:prstGeom>
          </p:spPr>
          <p:txBody>
            <a:bodyPr lIns="0" tIns="0" rIns="0" bIns="0" rtlCol="0" anchor="t">
              <a:spAutoFit/>
            </a:bodyPr>
            <a:lstStyle/>
            <a:p>
              <a:pPr algn="ctr">
                <a:lnSpc>
                  <a:spcPts val="1341"/>
                </a:lnSpc>
              </a:pPr>
              <a:r>
                <a:rPr lang="en-US" sz="958">
                  <a:solidFill>
                    <a:srgbClr val="EFEEE7"/>
                  </a:solidFill>
                  <a:latin typeface="Public Sans"/>
                </a:rPr>
                <a:t>51</a:t>
              </a:r>
            </a:p>
          </p:txBody>
        </p:sp>
      </p:grpSp>
      <p:grpSp>
        <p:nvGrpSpPr>
          <p:cNvPr id="111" name="Group 111"/>
          <p:cNvGrpSpPr/>
          <p:nvPr/>
        </p:nvGrpSpPr>
        <p:grpSpPr>
          <a:xfrm>
            <a:off x="12357595" y="9768473"/>
            <a:ext cx="390089" cy="390089"/>
            <a:chOff x="0" y="0"/>
            <a:chExt cx="520118" cy="520118"/>
          </a:xfrm>
        </p:grpSpPr>
        <p:sp>
          <p:nvSpPr>
            <p:cNvPr id="112" name="Freeform 112"/>
            <p:cNvSpPr/>
            <p:nvPr/>
          </p:nvSpPr>
          <p:spPr>
            <a:xfrm>
              <a:off x="0" y="0"/>
              <a:ext cx="520118" cy="520118"/>
            </a:xfrm>
            <a:custGeom>
              <a:avLst/>
              <a:gdLst/>
              <a:ahLst/>
              <a:cxnLst/>
              <a:rect l="l" t="t" r="r" b="b"/>
              <a:pathLst>
                <a:path w="520118" h="520118">
                  <a:moveTo>
                    <a:pt x="0" y="0"/>
                  </a:moveTo>
                  <a:lnTo>
                    <a:pt x="520118" y="0"/>
                  </a:lnTo>
                  <a:lnTo>
                    <a:pt x="520118" y="520118"/>
                  </a:lnTo>
                  <a:lnTo>
                    <a:pt x="0" y="5201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3" name="TextBox 113"/>
            <p:cNvSpPr txBox="1"/>
            <p:nvPr/>
          </p:nvSpPr>
          <p:spPr>
            <a:xfrm>
              <a:off x="92888" y="144712"/>
              <a:ext cx="334343" cy="211645"/>
            </a:xfrm>
            <a:prstGeom prst="rect">
              <a:avLst/>
            </a:prstGeom>
          </p:spPr>
          <p:txBody>
            <a:bodyPr lIns="0" tIns="0" rIns="0" bIns="0" rtlCol="0" anchor="t">
              <a:spAutoFit/>
            </a:bodyPr>
            <a:lstStyle/>
            <a:p>
              <a:pPr algn="ctr">
                <a:lnSpc>
                  <a:spcPts val="1329"/>
                </a:lnSpc>
              </a:pPr>
              <a:r>
                <a:rPr lang="en-US" sz="949">
                  <a:solidFill>
                    <a:srgbClr val="EFEEE7"/>
                  </a:solidFill>
                  <a:latin typeface="Public Sans"/>
                </a:rPr>
                <a:t>49</a:t>
              </a:r>
            </a:p>
          </p:txBody>
        </p:sp>
      </p:grpSp>
      <p:sp>
        <p:nvSpPr>
          <p:cNvPr id="114" name="Freeform 114"/>
          <p:cNvSpPr/>
          <p:nvPr/>
        </p:nvSpPr>
        <p:spPr>
          <a:xfrm rot="4835429" flipH="1">
            <a:off x="10702325" y="8134323"/>
            <a:ext cx="722706" cy="140928"/>
          </a:xfrm>
          <a:custGeom>
            <a:avLst/>
            <a:gdLst/>
            <a:ahLst/>
            <a:cxnLst/>
            <a:rect l="l" t="t" r="r" b="b"/>
            <a:pathLst>
              <a:path w="722706" h="140928">
                <a:moveTo>
                  <a:pt x="722707" y="0"/>
                </a:moveTo>
                <a:lnTo>
                  <a:pt x="0" y="0"/>
                </a:lnTo>
                <a:lnTo>
                  <a:pt x="0" y="140928"/>
                </a:lnTo>
                <a:lnTo>
                  <a:pt x="722707" y="140928"/>
                </a:lnTo>
                <a:lnTo>
                  <a:pt x="722707"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5" name="Freeform 115"/>
          <p:cNvSpPr/>
          <p:nvPr/>
        </p:nvSpPr>
        <p:spPr>
          <a:xfrm rot="-5856575" flipH="1">
            <a:off x="10448262" y="8635599"/>
            <a:ext cx="722706" cy="140928"/>
          </a:xfrm>
          <a:custGeom>
            <a:avLst/>
            <a:gdLst/>
            <a:ahLst/>
            <a:cxnLst/>
            <a:rect l="l" t="t" r="r" b="b"/>
            <a:pathLst>
              <a:path w="722706" h="140928">
                <a:moveTo>
                  <a:pt x="722706" y="0"/>
                </a:moveTo>
                <a:lnTo>
                  <a:pt x="0" y="0"/>
                </a:lnTo>
                <a:lnTo>
                  <a:pt x="0" y="140927"/>
                </a:lnTo>
                <a:lnTo>
                  <a:pt x="722706" y="140927"/>
                </a:lnTo>
                <a:lnTo>
                  <a:pt x="72270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6" name="Freeform 116"/>
          <p:cNvSpPr/>
          <p:nvPr/>
        </p:nvSpPr>
        <p:spPr>
          <a:xfrm rot="-2061139" flipH="1">
            <a:off x="9385128" y="8573645"/>
            <a:ext cx="1471868" cy="287014"/>
          </a:xfrm>
          <a:custGeom>
            <a:avLst/>
            <a:gdLst/>
            <a:ahLst/>
            <a:cxnLst/>
            <a:rect l="l" t="t" r="r" b="b"/>
            <a:pathLst>
              <a:path w="1471868" h="287014">
                <a:moveTo>
                  <a:pt x="1471868" y="0"/>
                </a:moveTo>
                <a:lnTo>
                  <a:pt x="0" y="0"/>
                </a:lnTo>
                <a:lnTo>
                  <a:pt x="0" y="287015"/>
                </a:lnTo>
                <a:lnTo>
                  <a:pt x="1471868" y="287015"/>
                </a:lnTo>
                <a:lnTo>
                  <a:pt x="147186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7" name="Freeform 117"/>
          <p:cNvSpPr/>
          <p:nvPr/>
        </p:nvSpPr>
        <p:spPr>
          <a:xfrm rot="-2896377" flipH="1">
            <a:off x="9858406" y="8640316"/>
            <a:ext cx="1376120" cy="268343"/>
          </a:xfrm>
          <a:custGeom>
            <a:avLst/>
            <a:gdLst/>
            <a:ahLst/>
            <a:cxnLst/>
            <a:rect l="l" t="t" r="r" b="b"/>
            <a:pathLst>
              <a:path w="1376120" h="268343">
                <a:moveTo>
                  <a:pt x="1376120" y="0"/>
                </a:moveTo>
                <a:lnTo>
                  <a:pt x="0" y="0"/>
                </a:lnTo>
                <a:lnTo>
                  <a:pt x="0" y="268343"/>
                </a:lnTo>
                <a:lnTo>
                  <a:pt x="1376120" y="268343"/>
                </a:lnTo>
                <a:lnTo>
                  <a:pt x="137612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8" name="Freeform 118"/>
          <p:cNvSpPr/>
          <p:nvPr/>
        </p:nvSpPr>
        <p:spPr>
          <a:xfrm rot="-1248563" flipH="1">
            <a:off x="7903467" y="8357649"/>
            <a:ext cx="2908045" cy="567069"/>
          </a:xfrm>
          <a:custGeom>
            <a:avLst/>
            <a:gdLst/>
            <a:ahLst/>
            <a:cxnLst/>
            <a:rect l="l" t="t" r="r" b="b"/>
            <a:pathLst>
              <a:path w="2908045" h="567069">
                <a:moveTo>
                  <a:pt x="2908045" y="0"/>
                </a:moveTo>
                <a:lnTo>
                  <a:pt x="0" y="0"/>
                </a:lnTo>
                <a:lnTo>
                  <a:pt x="0" y="567069"/>
                </a:lnTo>
                <a:lnTo>
                  <a:pt x="2908045" y="567069"/>
                </a:lnTo>
                <a:lnTo>
                  <a:pt x="290804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19" name="Group 119"/>
          <p:cNvGrpSpPr/>
          <p:nvPr/>
        </p:nvGrpSpPr>
        <p:grpSpPr>
          <a:xfrm>
            <a:off x="9236189" y="8204134"/>
            <a:ext cx="501928" cy="501928"/>
            <a:chOff x="0" y="0"/>
            <a:chExt cx="669238" cy="669238"/>
          </a:xfrm>
        </p:grpSpPr>
        <p:sp>
          <p:nvSpPr>
            <p:cNvPr id="120" name="Freeform 120"/>
            <p:cNvSpPr/>
            <p:nvPr/>
          </p:nvSpPr>
          <p:spPr>
            <a:xfrm>
              <a:off x="0" y="0"/>
              <a:ext cx="669238" cy="669238"/>
            </a:xfrm>
            <a:custGeom>
              <a:avLst/>
              <a:gdLst/>
              <a:ahLst/>
              <a:cxnLst/>
              <a:rect l="l" t="t" r="r" b="b"/>
              <a:pathLst>
                <a:path w="669238" h="669238">
                  <a:moveTo>
                    <a:pt x="0" y="0"/>
                  </a:moveTo>
                  <a:lnTo>
                    <a:pt x="669238" y="0"/>
                  </a:lnTo>
                  <a:lnTo>
                    <a:pt x="669238" y="669238"/>
                  </a:lnTo>
                  <a:lnTo>
                    <a:pt x="0" y="6692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1" name="TextBox 121"/>
            <p:cNvSpPr txBox="1"/>
            <p:nvPr/>
          </p:nvSpPr>
          <p:spPr>
            <a:xfrm>
              <a:off x="119519" y="172613"/>
              <a:ext cx="430200" cy="285912"/>
            </a:xfrm>
            <a:prstGeom prst="rect">
              <a:avLst/>
            </a:prstGeom>
          </p:spPr>
          <p:txBody>
            <a:bodyPr lIns="0" tIns="0" rIns="0" bIns="0" rtlCol="0" anchor="t">
              <a:spAutoFit/>
            </a:bodyPr>
            <a:lstStyle/>
            <a:p>
              <a:pPr algn="ctr">
                <a:lnSpc>
                  <a:spcPts val="1711"/>
                </a:lnSpc>
              </a:pPr>
              <a:r>
                <a:rPr lang="en-US" sz="1222">
                  <a:solidFill>
                    <a:srgbClr val="EFEEE7"/>
                  </a:solidFill>
                  <a:latin typeface="Public Sans"/>
                </a:rPr>
                <a:t>108</a:t>
              </a:r>
            </a:p>
          </p:txBody>
        </p:sp>
      </p:grpSp>
      <p:sp>
        <p:nvSpPr>
          <p:cNvPr id="122" name="Freeform 122"/>
          <p:cNvSpPr/>
          <p:nvPr/>
        </p:nvSpPr>
        <p:spPr>
          <a:xfrm rot="-2061139" flipH="1">
            <a:off x="8797065" y="8506433"/>
            <a:ext cx="2161222" cy="421438"/>
          </a:xfrm>
          <a:custGeom>
            <a:avLst/>
            <a:gdLst/>
            <a:ahLst/>
            <a:cxnLst/>
            <a:rect l="l" t="t" r="r" b="b"/>
            <a:pathLst>
              <a:path w="2161222" h="421438">
                <a:moveTo>
                  <a:pt x="2161222" y="0"/>
                </a:moveTo>
                <a:lnTo>
                  <a:pt x="0" y="0"/>
                </a:lnTo>
                <a:lnTo>
                  <a:pt x="0" y="421439"/>
                </a:lnTo>
                <a:lnTo>
                  <a:pt x="2161222" y="421439"/>
                </a:lnTo>
                <a:lnTo>
                  <a:pt x="21612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23" name="Group 123"/>
          <p:cNvGrpSpPr/>
          <p:nvPr/>
        </p:nvGrpSpPr>
        <p:grpSpPr>
          <a:xfrm>
            <a:off x="8401342" y="8572798"/>
            <a:ext cx="464044" cy="464044"/>
            <a:chOff x="0" y="0"/>
            <a:chExt cx="618725" cy="618725"/>
          </a:xfrm>
        </p:grpSpPr>
        <p:sp>
          <p:nvSpPr>
            <p:cNvPr id="124" name="Freeform 124"/>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5" name="TextBox 125"/>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63</a:t>
              </a:r>
            </a:p>
          </p:txBody>
        </p:sp>
      </p:grpSp>
      <p:sp>
        <p:nvSpPr>
          <p:cNvPr id="126" name="Freeform 126"/>
          <p:cNvSpPr/>
          <p:nvPr/>
        </p:nvSpPr>
        <p:spPr>
          <a:xfrm rot="-1220827" flipH="1">
            <a:off x="8676628" y="8128919"/>
            <a:ext cx="1970598" cy="384267"/>
          </a:xfrm>
          <a:custGeom>
            <a:avLst/>
            <a:gdLst/>
            <a:ahLst/>
            <a:cxnLst/>
            <a:rect l="l" t="t" r="r" b="b"/>
            <a:pathLst>
              <a:path w="1970598" h="384267">
                <a:moveTo>
                  <a:pt x="1970598" y="0"/>
                </a:moveTo>
                <a:lnTo>
                  <a:pt x="0" y="0"/>
                </a:lnTo>
                <a:lnTo>
                  <a:pt x="0" y="384266"/>
                </a:lnTo>
                <a:lnTo>
                  <a:pt x="1970598" y="384266"/>
                </a:lnTo>
                <a:lnTo>
                  <a:pt x="197059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7" name="Freeform 127"/>
          <p:cNvSpPr/>
          <p:nvPr/>
        </p:nvSpPr>
        <p:spPr>
          <a:xfrm rot="941740" flipH="1">
            <a:off x="9451836" y="8060627"/>
            <a:ext cx="1471868" cy="287014"/>
          </a:xfrm>
          <a:custGeom>
            <a:avLst/>
            <a:gdLst/>
            <a:ahLst/>
            <a:cxnLst/>
            <a:rect l="l" t="t" r="r" b="b"/>
            <a:pathLst>
              <a:path w="1471868" h="287014">
                <a:moveTo>
                  <a:pt x="1471868" y="0"/>
                </a:moveTo>
                <a:lnTo>
                  <a:pt x="0" y="0"/>
                </a:lnTo>
                <a:lnTo>
                  <a:pt x="0" y="287014"/>
                </a:lnTo>
                <a:lnTo>
                  <a:pt x="1471868" y="287014"/>
                </a:lnTo>
                <a:lnTo>
                  <a:pt x="147186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8" name="Freeform 128"/>
          <p:cNvSpPr/>
          <p:nvPr/>
        </p:nvSpPr>
        <p:spPr>
          <a:xfrm rot="2232374" flipH="1">
            <a:off x="7695417" y="6527248"/>
            <a:ext cx="3536094" cy="689538"/>
          </a:xfrm>
          <a:custGeom>
            <a:avLst/>
            <a:gdLst/>
            <a:ahLst/>
            <a:cxnLst/>
            <a:rect l="l" t="t" r="r" b="b"/>
            <a:pathLst>
              <a:path w="3536094" h="689538">
                <a:moveTo>
                  <a:pt x="3536093" y="0"/>
                </a:moveTo>
                <a:lnTo>
                  <a:pt x="0" y="0"/>
                </a:lnTo>
                <a:lnTo>
                  <a:pt x="0" y="689538"/>
                </a:lnTo>
                <a:lnTo>
                  <a:pt x="3536093" y="689538"/>
                </a:lnTo>
                <a:lnTo>
                  <a:pt x="353609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9" name="Freeform 129"/>
          <p:cNvSpPr/>
          <p:nvPr/>
        </p:nvSpPr>
        <p:spPr>
          <a:xfrm rot="2864496" flipH="1">
            <a:off x="9551672" y="7475757"/>
            <a:ext cx="1471868" cy="287014"/>
          </a:xfrm>
          <a:custGeom>
            <a:avLst/>
            <a:gdLst/>
            <a:ahLst/>
            <a:cxnLst/>
            <a:rect l="l" t="t" r="r" b="b"/>
            <a:pathLst>
              <a:path w="1471868" h="287014">
                <a:moveTo>
                  <a:pt x="1471868" y="0"/>
                </a:moveTo>
                <a:lnTo>
                  <a:pt x="0" y="0"/>
                </a:lnTo>
                <a:lnTo>
                  <a:pt x="0" y="287014"/>
                </a:lnTo>
                <a:lnTo>
                  <a:pt x="1471868" y="287014"/>
                </a:lnTo>
                <a:lnTo>
                  <a:pt x="147186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0" name="Freeform 130"/>
          <p:cNvSpPr/>
          <p:nvPr/>
        </p:nvSpPr>
        <p:spPr>
          <a:xfrm rot="3906600" flipH="1">
            <a:off x="7152168" y="4551023"/>
            <a:ext cx="6071203" cy="1183885"/>
          </a:xfrm>
          <a:custGeom>
            <a:avLst/>
            <a:gdLst/>
            <a:ahLst/>
            <a:cxnLst/>
            <a:rect l="l" t="t" r="r" b="b"/>
            <a:pathLst>
              <a:path w="6071203" h="1183885">
                <a:moveTo>
                  <a:pt x="6071203" y="0"/>
                </a:moveTo>
                <a:lnTo>
                  <a:pt x="0" y="0"/>
                </a:lnTo>
                <a:lnTo>
                  <a:pt x="0" y="1183885"/>
                </a:lnTo>
                <a:lnTo>
                  <a:pt x="6071203" y="1183885"/>
                </a:lnTo>
                <a:lnTo>
                  <a:pt x="607120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1" name="Freeform 131"/>
          <p:cNvSpPr/>
          <p:nvPr/>
        </p:nvSpPr>
        <p:spPr>
          <a:xfrm rot="3152518" flipH="1">
            <a:off x="8980638" y="6607883"/>
            <a:ext cx="2788813" cy="543818"/>
          </a:xfrm>
          <a:custGeom>
            <a:avLst/>
            <a:gdLst/>
            <a:ahLst/>
            <a:cxnLst/>
            <a:rect l="l" t="t" r="r" b="b"/>
            <a:pathLst>
              <a:path w="2788813" h="543818">
                <a:moveTo>
                  <a:pt x="2788813" y="0"/>
                </a:moveTo>
                <a:lnTo>
                  <a:pt x="0" y="0"/>
                </a:lnTo>
                <a:lnTo>
                  <a:pt x="0" y="543819"/>
                </a:lnTo>
                <a:lnTo>
                  <a:pt x="2788813" y="543819"/>
                </a:lnTo>
                <a:lnTo>
                  <a:pt x="2788813"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2" name="Freeform 132"/>
          <p:cNvSpPr/>
          <p:nvPr/>
        </p:nvSpPr>
        <p:spPr>
          <a:xfrm rot="3344453" flipH="1">
            <a:off x="7792798" y="5587574"/>
            <a:ext cx="4700449" cy="916588"/>
          </a:xfrm>
          <a:custGeom>
            <a:avLst/>
            <a:gdLst/>
            <a:ahLst/>
            <a:cxnLst/>
            <a:rect l="l" t="t" r="r" b="b"/>
            <a:pathLst>
              <a:path w="4700449" h="916588">
                <a:moveTo>
                  <a:pt x="4700449" y="0"/>
                </a:moveTo>
                <a:lnTo>
                  <a:pt x="0" y="0"/>
                </a:lnTo>
                <a:lnTo>
                  <a:pt x="0" y="916587"/>
                </a:lnTo>
                <a:lnTo>
                  <a:pt x="4700449" y="916587"/>
                </a:lnTo>
                <a:lnTo>
                  <a:pt x="470044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3" name="Freeform 133"/>
          <p:cNvSpPr/>
          <p:nvPr/>
        </p:nvSpPr>
        <p:spPr>
          <a:xfrm rot="2348078" flipH="1">
            <a:off x="9044876" y="7653268"/>
            <a:ext cx="1858855" cy="362477"/>
          </a:xfrm>
          <a:custGeom>
            <a:avLst/>
            <a:gdLst/>
            <a:ahLst/>
            <a:cxnLst/>
            <a:rect l="l" t="t" r="r" b="b"/>
            <a:pathLst>
              <a:path w="1858855" h="362477">
                <a:moveTo>
                  <a:pt x="1858854" y="0"/>
                </a:moveTo>
                <a:lnTo>
                  <a:pt x="0" y="0"/>
                </a:lnTo>
                <a:lnTo>
                  <a:pt x="0" y="362477"/>
                </a:lnTo>
                <a:lnTo>
                  <a:pt x="1858854" y="362477"/>
                </a:lnTo>
                <a:lnTo>
                  <a:pt x="185885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4" name="Freeform 134"/>
          <p:cNvSpPr/>
          <p:nvPr/>
        </p:nvSpPr>
        <p:spPr>
          <a:xfrm>
            <a:off x="9536111" y="7287828"/>
            <a:ext cx="599843" cy="599843"/>
          </a:xfrm>
          <a:custGeom>
            <a:avLst/>
            <a:gdLst/>
            <a:ahLst/>
            <a:cxnLst/>
            <a:rect l="l" t="t" r="r" b="b"/>
            <a:pathLst>
              <a:path w="599843" h="599843">
                <a:moveTo>
                  <a:pt x="0" y="0"/>
                </a:moveTo>
                <a:lnTo>
                  <a:pt x="599843" y="0"/>
                </a:lnTo>
                <a:lnTo>
                  <a:pt x="599843" y="599843"/>
                </a:lnTo>
                <a:lnTo>
                  <a:pt x="0" y="599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5" name="TextBox 135"/>
          <p:cNvSpPr txBox="1"/>
          <p:nvPr/>
        </p:nvSpPr>
        <p:spPr>
          <a:xfrm>
            <a:off x="9648082" y="7438592"/>
            <a:ext cx="385592" cy="260216"/>
          </a:xfrm>
          <a:prstGeom prst="rect">
            <a:avLst/>
          </a:prstGeom>
        </p:spPr>
        <p:txBody>
          <a:bodyPr lIns="0" tIns="0" rIns="0" bIns="0" rtlCol="0" anchor="t">
            <a:spAutoFit/>
          </a:bodyPr>
          <a:lstStyle/>
          <a:p>
            <a:pPr algn="ctr">
              <a:lnSpc>
                <a:spcPts val="2044"/>
              </a:lnSpc>
            </a:pPr>
            <a:r>
              <a:rPr lang="en-US" sz="1460">
                <a:solidFill>
                  <a:srgbClr val="EFEEE7"/>
                </a:solidFill>
                <a:latin typeface="Public Sans"/>
              </a:rPr>
              <a:t>270</a:t>
            </a:r>
          </a:p>
        </p:txBody>
      </p:sp>
      <p:grpSp>
        <p:nvGrpSpPr>
          <p:cNvPr id="136" name="Group 136"/>
          <p:cNvGrpSpPr/>
          <p:nvPr/>
        </p:nvGrpSpPr>
        <p:grpSpPr>
          <a:xfrm>
            <a:off x="10585369" y="7516120"/>
            <a:ext cx="464044" cy="464044"/>
            <a:chOff x="0" y="0"/>
            <a:chExt cx="618725" cy="618725"/>
          </a:xfrm>
        </p:grpSpPr>
        <p:sp>
          <p:nvSpPr>
            <p:cNvPr id="137" name="Freeform 137"/>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8" name="TextBox 138"/>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76</a:t>
              </a:r>
            </a:p>
          </p:txBody>
        </p:sp>
      </p:grpSp>
      <p:sp>
        <p:nvSpPr>
          <p:cNvPr id="139" name="Freeform 139"/>
          <p:cNvSpPr/>
          <p:nvPr/>
        </p:nvSpPr>
        <p:spPr>
          <a:xfrm rot="4656440" flipH="1">
            <a:off x="10667436" y="8209178"/>
            <a:ext cx="613350" cy="119603"/>
          </a:xfrm>
          <a:custGeom>
            <a:avLst/>
            <a:gdLst/>
            <a:ahLst/>
            <a:cxnLst/>
            <a:rect l="l" t="t" r="r" b="b"/>
            <a:pathLst>
              <a:path w="613350" h="119603">
                <a:moveTo>
                  <a:pt x="613351" y="0"/>
                </a:moveTo>
                <a:lnTo>
                  <a:pt x="0" y="0"/>
                </a:lnTo>
                <a:lnTo>
                  <a:pt x="0" y="119604"/>
                </a:lnTo>
                <a:lnTo>
                  <a:pt x="613351" y="119604"/>
                </a:lnTo>
                <a:lnTo>
                  <a:pt x="613351"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0" name="Freeform 140"/>
          <p:cNvSpPr/>
          <p:nvPr/>
        </p:nvSpPr>
        <p:spPr>
          <a:xfrm rot="3514999" flipH="1">
            <a:off x="10145191" y="7444243"/>
            <a:ext cx="1471868" cy="287014"/>
          </a:xfrm>
          <a:custGeom>
            <a:avLst/>
            <a:gdLst/>
            <a:ahLst/>
            <a:cxnLst/>
            <a:rect l="l" t="t" r="r" b="b"/>
            <a:pathLst>
              <a:path w="1471868" h="287014">
                <a:moveTo>
                  <a:pt x="1471868" y="0"/>
                </a:moveTo>
                <a:lnTo>
                  <a:pt x="0" y="0"/>
                </a:lnTo>
                <a:lnTo>
                  <a:pt x="0" y="287014"/>
                </a:lnTo>
                <a:lnTo>
                  <a:pt x="1471868" y="287014"/>
                </a:lnTo>
                <a:lnTo>
                  <a:pt x="147186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1" name="Freeform 141"/>
          <p:cNvSpPr/>
          <p:nvPr/>
        </p:nvSpPr>
        <p:spPr>
          <a:xfrm rot="7272087" flipH="1">
            <a:off x="10915782" y="7852929"/>
            <a:ext cx="722706" cy="140928"/>
          </a:xfrm>
          <a:custGeom>
            <a:avLst/>
            <a:gdLst/>
            <a:ahLst/>
            <a:cxnLst/>
            <a:rect l="l" t="t" r="r" b="b"/>
            <a:pathLst>
              <a:path w="722706" h="140928">
                <a:moveTo>
                  <a:pt x="722706" y="0"/>
                </a:moveTo>
                <a:lnTo>
                  <a:pt x="0" y="0"/>
                </a:lnTo>
                <a:lnTo>
                  <a:pt x="0" y="140927"/>
                </a:lnTo>
                <a:lnTo>
                  <a:pt x="722706" y="140927"/>
                </a:lnTo>
                <a:lnTo>
                  <a:pt x="722706"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42" name="TextBox 142"/>
          <p:cNvSpPr txBox="1"/>
          <p:nvPr/>
        </p:nvSpPr>
        <p:spPr>
          <a:xfrm>
            <a:off x="12930462" y="203833"/>
            <a:ext cx="1954246" cy="445850"/>
          </a:xfrm>
          <a:prstGeom prst="rect">
            <a:avLst/>
          </a:prstGeom>
        </p:spPr>
        <p:txBody>
          <a:bodyPr lIns="0" tIns="0" rIns="0" bIns="0" rtlCol="0" anchor="t">
            <a:spAutoFit/>
          </a:bodyPr>
          <a:lstStyle/>
          <a:p>
            <a:pPr>
              <a:lnSpc>
                <a:spcPts val="1803"/>
              </a:lnSpc>
            </a:pPr>
            <a:r>
              <a:rPr lang="en-US" sz="1287" dirty="0">
                <a:solidFill>
                  <a:srgbClr val="7FB3D9"/>
                </a:solidFill>
                <a:latin typeface="Public Sans Bold"/>
              </a:rPr>
              <a:t>Black Country </a:t>
            </a:r>
          </a:p>
          <a:p>
            <a:pPr>
              <a:lnSpc>
                <a:spcPts val="1803"/>
              </a:lnSpc>
            </a:pPr>
            <a:r>
              <a:rPr lang="en-US" sz="1287" dirty="0">
                <a:solidFill>
                  <a:srgbClr val="7FB3D9"/>
                </a:solidFill>
                <a:latin typeface="Public Sans Bold"/>
              </a:rPr>
              <a:t>UNESCO Global Geopark</a:t>
            </a:r>
          </a:p>
        </p:txBody>
      </p:sp>
      <p:sp>
        <p:nvSpPr>
          <p:cNvPr id="143" name="TextBox 143"/>
          <p:cNvSpPr txBox="1"/>
          <p:nvPr/>
        </p:nvSpPr>
        <p:spPr>
          <a:xfrm>
            <a:off x="12930462" y="790171"/>
            <a:ext cx="1954246" cy="445850"/>
          </a:xfrm>
          <a:prstGeom prst="rect">
            <a:avLst/>
          </a:prstGeom>
        </p:spPr>
        <p:txBody>
          <a:bodyPr lIns="0" tIns="0" rIns="0" bIns="0" rtlCol="0" anchor="t">
            <a:spAutoFit/>
          </a:bodyPr>
          <a:lstStyle/>
          <a:p>
            <a:pPr>
              <a:lnSpc>
                <a:spcPts val="1803"/>
              </a:lnSpc>
            </a:pPr>
            <a:r>
              <a:rPr lang="en-US" sz="1287">
                <a:solidFill>
                  <a:srgbClr val="7FB3D9"/>
                </a:solidFill>
                <a:latin typeface="Public Sans Bold"/>
              </a:rPr>
              <a:t>The English Riviera </a:t>
            </a:r>
          </a:p>
          <a:p>
            <a:pPr>
              <a:lnSpc>
                <a:spcPts val="1803"/>
              </a:lnSpc>
            </a:pPr>
            <a:r>
              <a:rPr lang="en-US" sz="1287">
                <a:solidFill>
                  <a:srgbClr val="7FB3D9"/>
                </a:solidFill>
                <a:latin typeface="Public Sans Bold"/>
              </a:rPr>
              <a:t>UNESCO Global Geopark</a:t>
            </a:r>
          </a:p>
        </p:txBody>
      </p:sp>
      <p:sp>
        <p:nvSpPr>
          <p:cNvPr id="144" name="TextBox 144"/>
          <p:cNvSpPr txBox="1"/>
          <p:nvPr/>
        </p:nvSpPr>
        <p:spPr>
          <a:xfrm>
            <a:off x="12930462" y="1379372"/>
            <a:ext cx="1954246" cy="445850"/>
          </a:xfrm>
          <a:prstGeom prst="rect">
            <a:avLst/>
          </a:prstGeom>
        </p:spPr>
        <p:txBody>
          <a:bodyPr lIns="0" tIns="0" rIns="0" bIns="0" rtlCol="0" anchor="t">
            <a:spAutoFit/>
          </a:bodyPr>
          <a:lstStyle/>
          <a:p>
            <a:pPr>
              <a:lnSpc>
                <a:spcPts val="1803"/>
              </a:lnSpc>
            </a:pPr>
            <a:r>
              <a:rPr lang="en-US" sz="1287">
                <a:solidFill>
                  <a:srgbClr val="7FB3D9"/>
                </a:solidFill>
                <a:latin typeface="Public Sans Bold"/>
              </a:rPr>
              <a:t>Fforest Fawr </a:t>
            </a:r>
          </a:p>
          <a:p>
            <a:pPr>
              <a:lnSpc>
                <a:spcPts val="1803"/>
              </a:lnSpc>
            </a:pPr>
            <a:r>
              <a:rPr lang="en-US" sz="1287">
                <a:solidFill>
                  <a:srgbClr val="7FB3D9"/>
                </a:solidFill>
                <a:latin typeface="Public Sans Bold"/>
              </a:rPr>
              <a:t>UNESCO Global Geopark</a:t>
            </a:r>
          </a:p>
        </p:txBody>
      </p:sp>
      <p:sp>
        <p:nvSpPr>
          <p:cNvPr id="145" name="TextBox 145"/>
          <p:cNvSpPr txBox="1"/>
          <p:nvPr/>
        </p:nvSpPr>
        <p:spPr>
          <a:xfrm>
            <a:off x="12930461" y="2022282"/>
            <a:ext cx="2242067" cy="225618"/>
          </a:xfrm>
          <a:prstGeom prst="rect">
            <a:avLst/>
          </a:prstGeom>
        </p:spPr>
        <p:txBody>
          <a:bodyPr lIns="0" tIns="0" rIns="0" bIns="0" rtlCol="0" anchor="t">
            <a:spAutoFit/>
          </a:bodyPr>
          <a:lstStyle/>
          <a:p>
            <a:pPr>
              <a:lnSpc>
                <a:spcPts val="1803"/>
              </a:lnSpc>
            </a:pPr>
            <a:r>
              <a:rPr lang="en-US" sz="1287" dirty="0">
                <a:solidFill>
                  <a:srgbClr val="FF914D"/>
                </a:solidFill>
                <a:latin typeface="Public Sans Bold"/>
              </a:rPr>
              <a:t>Bristol, UNESCO City of Film</a:t>
            </a:r>
          </a:p>
        </p:txBody>
      </p:sp>
      <p:sp>
        <p:nvSpPr>
          <p:cNvPr id="146" name="TextBox 146"/>
          <p:cNvSpPr txBox="1"/>
          <p:nvPr/>
        </p:nvSpPr>
        <p:spPr>
          <a:xfrm>
            <a:off x="12921980" y="2588387"/>
            <a:ext cx="3300203" cy="445850"/>
          </a:xfrm>
          <a:prstGeom prst="rect">
            <a:avLst/>
          </a:prstGeom>
        </p:spPr>
        <p:txBody>
          <a:bodyPr wrap="square" lIns="0" tIns="0" rIns="0" bIns="0" rtlCol="0" anchor="t">
            <a:spAutoFit/>
          </a:bodyPr>
          <a:lstStyle/>
          <a:p>
            <a:pPr>
              <a:lnSpc>
                <a:spcPts val="1803"/>
              </a:lnSpc>
            </a:pPr>
            <a:r>
              <a:rPr lang="en-US" sz="1287">
                <a:solidFill>
                  <a:srgbClr val="AFBF6E"/>
                </a:solidFill>
                <a:latin typeface="Public Sans Bold"/>
              </a:rPr>
              <a:t>The Living Coast </a:t>
            </a:r>
          </a:p>
          <a:p>
            <a:pPr>
              <a:lnSpc>
                <a:spcPts val="1803"/>
              </a:lnSpc>
            </a:pPr>
            <a:r>
              <a:rPr lang="en-US" sz="1287">
                <a:solidFill>
                  <a:srgbClr val="AFBF6E"/>
                </a:solidFill>
                <a:latin typeface="Public Sans Bold"/>
              </a:rPr>
              <a:t>UNESCO Biosphere Reserve</a:t>
            </a:r>
          </a:p>
        </p:txBody>
      </p:sp>
      <p:sp>
        <p:nvSpPr>
          <p:cNvPr id="147" name="TextBox 147"/>
          <p:cNvSpPr txBox="1"/>
          <p:nvPr/>
        </p:nvSpPr>
        <p:spPr>
          <a:xfrm>
            <a:off x="12921980" y="3099824"/>
            <a:ext cx="3300203" cy="445850"/>
          </a:xfrm>
          <a:prstGeom prst="rect">
            <a:avLst/>
          </a:prstGeom>
        </p:spPr>
        <p:txBody>
          <a:bodyPr wrap="square" lIns="0" tIns="0" rIns="0" bIns="0" rtlCol="0" anchor="t">
            <a:spAutoFit/>
          </a:bodyPr>
          <a:lstStyle/>
          <a:p>
            <a:pPr>
              <a:lnSpc>
                <a:spcPts val="1803"/>
              </a:lnSpc>
            </a:pPr>
            <a:r>
              <a:rPr lang="en-US" sz="1287" dirty="0">
                <a:solidFill>
                  <a:srgbClr val="AFBF6E"/>
                </a:solidFill>
                <a:latin typeface="Public Sans Bold"/>
              </a:rPr>
              <a:t>Isle of Wight</a:t>
            </a:r>
          </a:p>
          <a:p>
            <a:pPr>
              <a:lnSpc>
                <a:spcPts val="1803"/>
              </a:lnSpc>
            </a:pPr>
            <a:r>
              <a:rPr lang="en-US" sz="1287" dirty="0">
                <a:solidFill>
                  <a:srgbClr val="AFBF6E"/>
                </a:solidFill>
                <a:latin typeface="Public Sans Bold"/>
              </a:rPr>
              <a:t>UNESCO Biosphere Reserve</a:t>
            </a:r>
          </a:p>
        </p:txBody>
      </p:sp>
      <p:sp>
        <p:nvSpPr>
          <p:cNvPr id="148" name="TextBox 148"/>
          <p:cNvSpPr txBox="1"/>
          <p:nvPr/>
        </p:nvSpPr>
        <p:spPr>
          <a:xfrm>
            <a:off x="12921981" y="3624221"/>
            <a:ext cx="3801877" cy="445850"/>
          </a:xfrm>
          <a:prstGeom prst="rect">
            <a:avLst/>
          </a:prstGeom>
        </p:spPr>
        <p:txBody>
          <a:bodyPr wrap="square" lIns="0" tIns="0" rIns="0" bIns="0" rtlCol="0" anchor="t">
            <a:spAutoFit/>
          </a:bodyPr>
          <a:lstStyle/>
          <a:p>
            <a:pPr>
              <a:lnSpc>
                <a:spcPts val="1803"/>
              </a:lnSpc>
            </a:pPr>
            <a:r>
              <a:rPr lang="en-US" sz="1287">
                <a:solidFill>
                  <a:srgbClr val="0168B4"/>
                </a:solidFill>
                <a:latin typeface="Public Sans Bold"/>
              </a:rPr>
              <a:t>Blaenavon Industrial Landscape </a:t>
            </a:r>
          </a:p>
          <a:p>
            <a:pPr>
              <a:lnSpc>
                <a:spcPts val="1803"/>
              </a:lnSpc>
            </a:pPr>
            <a:r>
              <a:rPr lang="en-US" sz="1287">
                <a:solidFill>
                  <a:srgbClr val="0168B4"/>
                </a:solidFill>
                <a:latin typeface="Public Sans Bold"/>
              </a:rPr>
              <a:t>UNESCO World Heritage Site</a:t>
            </a:r>
          </a:p>
        </p:txBody>
      </p:sp>
      <p:sp>
        <p:nvSpPr>
          <p:cNvPr id="149" name="TextBox 149"/>
          <p:cNvSpPr txBox="1"/>
          <p:nvPr/>
        </p:nvSpPr>
        <p:spPr>
          <a:xfrm>
            <a:off x="12930462" y="4134038"/>
            <a:ext cx="3452538" cy="445850"/>
          </a:xfrm>
          <a:prstGeom prst="rect">
            <a:avLst/>
          </a:prstGeom>
        </p:spPr>
        <p:txBody>
          <a:bodyPr wrap="square" lIns="0" tIns="0" rIns="0" bIns="0" rtlCol="0" anchor="t">
            <a:spAutoFit/>
          </a:bodyPr>
          <a:lstStyle/>
          <a:p>
            <a:pPr>
              <a:lnSpc>
                <a:spcPts val="1803"/>
              </a:lnSpc>
            </a:pPr>
            <a:r>
              <a:rPr lang="en-US" sz="1287" dirty="0">
                <a:solidFill>
                  <a:srgbClr val="0168B4"/>
                </a:solidFill>
                <a:latin typeface="Public Sans Bold"/>
              </a:rPr>
              <a:t>Blenheim Palace</a:t>
            </a:r>
          </a:p>
          <a:p>
            <a:pPr>
              <a:lnSpc>
                <a:spcPts val="1803"/>
              </a:lnSpc>
            </a:pPr>
            <a:r>
              <a:rPr lang="en-US" sz="1287" dirty="0">
                <a:solidFill>
                  <a:srgbClr val="0168B4"/>
                </a:solidFill>
                <a:latin typeface="Public Sans Bold"/>
              </a:rPr>
              <a:t>UNESCO World Heritage Site</a:t>
            </a:r>
          </a:p>
        </p:txBody>
      </p:sp>
      <p:sp>
        <p:nvSpPr>
          <p:cNvPr id="150" name="TextBox 150"/>
          <p:cNvSpPr txBox="1"/>
          <p:nvPr/>
        </p:nvSpPr>
        <p:spPr>
          <a:xfrm>
            <a:off x="12921980" y="4655348"/>
            <a:ext cx="4232155" cy="445850"/>
          </a:xfrm>
          <a:prstGeom prst="rect">
            <a:avLst/>
          </a:prstGeom>
        </p:spPr>
        <p:txBody>
          <a:bodyPr wrap="square" lIns="0" tIns="0" rIns="0" bIns="0" rtlCol="0" anchor="t">
            <a:spAutoFit/>
          </a:bodyPr>
          <a:lstStyle/>
          <a:p>
            <a:pPr>
              <a:lnSpc>
                <a:spcPts val="1803"/>
              </a:lnSpc>
            </a:pPr>
            <a:r>
              <a:rPr lang="en-US" sz="1287" dirty="0">
                <a:solidFill>
                  <a:srgbClr val="AFBF6E"/>
                </a:solidFill>
                <a:latin typeface="Public Sans Bold"/>
              </a:rPr>
              <a:t>Galloway and South Ayrshire</a:t>
            </a:r>
          </a:p>
          <a:p>
            <a:pPr>
              <a:lnSpc>
                <a:spcPts val="1803"/>
              </a:lnSpc>
            </a:pPr>
            <a:r>
              <a:rPr lang="en-US" sz="1287" dirty="0">
                <a:solidFill>
                  <a:srgbClr val="AFBF6E"/>
                </a:solidFill>
                <a:latin typeface="Public Sans Bold"/>
              </a:rPr>
              <a:t>UNESCO Biosphere Reserve</a:t>
            </a:r>
          </a:p>
        </p:txBody>
      </p:sp>
      <p:sp>
        <p:nvSpPr>
          <p:cNvPr id="151" name="TextBox 151"/>
          <p:cNvSpPr txBox="1"/>
          <p:nvPr/>
        </p:nvSpPr>
        <p:spPr>
          <a:xfrm>
            <a:off x="12930462" y="5182595"/>
            <a:ext cx="3452538" cy="445850"/>
          </a:xfrm>
          <a:prstGeom prst="rect">
            <a:avLst/>
          </a:prstGeom>
        </p:spPr>
        <p:txBody>
          <a:bodyPr wrap="square" lIns="0" tIns="0" rIns="0" bIns="0" rtlCol="0" anchor="t">
            <a:spAutoFit/>
          </a:bodyPr>
          <a:lstStyle/>
          <a:p>
            <a:pPr>
              <a:lnSpc>
                <a:spcPts val="1803"/>
              </a:lnSpc>
            </a:pPr>
            <a:r>
              <a:rPr lang="en-US" sz="1287">
                <a:solidFill>
                  <a:srgbClr val="0168B4"/>
                </a:solidFill>
                <a:latin typeface="Public Sans Bold"/>
              </a:rPr>
              <a:t>Derwent Valley Mills</a:t>
            </a:r>
          </a:p>
          <a:p>
            <a:pPr>
              <a:lnSpc>
                <a:spcPts val="1803"/>
              </a:lnSpc>
            </a:pPr>
            <a:r>
              <a:rPr lang="en-US" sz="1287">
                <a:solidFill>
                  <a:srgbClr val="0168B4"/>
                </a:solidFill>
                <a:latin typeface="Public Sans Bold"/>
              </a:rPr>
              <a:t>UNESCO World Heritage Site</a:t>
            </a:r>
          </a:p>
        </p:txBody>
      </p:sp>
      <p:sp>
        <p:nvSpPr>
          <p:cNvPr id="152" name="TextBox 152"/>
          <p:cNvSpPr txBox="1"/>
          <p:nvPr/>
        </p:nvSpPr>
        <p:spPr>
          <a:xfrm>
            <a:off x="12930461" y="5706874"/>
            <a:ext cx="3300203" cy="445850"/>
          </a:xfrm>
          <a:prstGeom prst="rect">
            <a:avLst/>
          </a:prstGeom>
        </p:spPr>
        <p:txBody>
          <a:bodyPr wrap="square" lIns="0" tIns="0" rIns="0" bIns="0" rtlCol="0" anchor="t">
            <a:spAutoFit/>
          </a:bodyPr>
          <a:lstStyle/>
          <a:p>
            <a:pPr>
              <a:lnSpc>
                <a:spcPts val="1803"/>
              </a:lnSpc>
            </a:pPr>
            <a:r>
              <a:rPr lang="en-US" sz="1287">
                <a:solidFill>
                  <a:srgbClr val="AFBF6E"/>
                </a:solidFill>
                <a:latin typeface="Public Sans Bold"/>
              </a:rPr>
              <a:t>North Devon</a:t>
            </a:r>
          </a:p>
          <a:p>
            <a:pPr>
              <a:lnSpc>
                <a:spcPts val="1803"/>
              </a:lnSpc>
            </a:pPr>
            <a:r>
              <a:rPr lang="en-US" sz="1287">
                <a:solidFill>
                  <a:srgbClr val="AFBF6E"/>
                </a:solidFill>
                <a:latin typeface="Public Sans Bold"/>
              </a:rPr>
              <a:t>UNESCO Biosphere Reserve</a:t>
            </a:r>
          </a:p>
        </p:txBody>
      </p:sp>
      <p:sp>
        <p:nvSpPr>
          <p:cNvPr id="153" name="TextBox 153"/>
          <p:cNvSpPr txBox="1"/>
          <p:nvPr/>
        </p:nvSpPr>
        <p:spPr>
          <a:xfrm>
            <a:off x="12930462" y="6218310"/>
            <a:ext cx="3452538" cy="445850"/>
          </a:xfrm>
          <a:prstGeom prst="rect">
            <a:avLst/>
          </a:prstGeom>
        </p:spPr>
        <p:txBody>
          <a:bodyPr wrap="square" lIns="0" tIns="0" rIns="0" bIns="0" rtlCol="0" anchor="t">
            <a:spAutoFit/>
          </a:bodyPr>
          <a:lstStyle/>
          <a:p>
            <a:pPr>
              <a:lnSpc>
                <a:spcPts val="1803"/>
              </a:lnSpc>
            </a:pPr>
            <a:r>
              <a:rPr lang="en-US" sz="1287">
                <a:solidFill>
                  <a:srgbClr val="0168B4"/>
                </a:solidFill>
                <a:latin typeface="Public Sans Bold"/>
              </a:rPr>
              <a:t>The English Lake District</a:t>
            </a:r>
          </a:p>
          <a:p>
            <a:pPr>
              <a:lnSpc>
                <a:spcPts val="1803"/>
              </a:lnSpc>
            </a:pPr>
            <a:r>
              <a:rPr lang="en-US" sz="1287">
                <a:solidFill>
                  <a:srgbClr val="0168B4"/>
                </a:solidFill>
                <a:latin typeface="Public Sans Bold"/>
              </a:rPr>
              <a:t>UNESCO World Heritage Site</a:t>
            </a:r>
          </a:p>
        </p:txBody>
      </p:sp>
      <p:sp>
        <p:nvSpPr>
          <p:cNvPr id="154" name="TextBox 154"/>
          <p:cNvSpPr txBox="1"/>
          <p:nvPr/>
        </p:nvSpPr>
        <p:spPr>
          <a:xfrm>
            <a:off x="12930462" y="6740970"/>
            <a:ext cx="4129191" cy="445850"/>
          </a:xfrm>
          <a:prstGeom prst="rect">
            <a:avLst/>
          </a:prstGeom>
        </p:spPr>
        <p:txBody>
          <a:bodyPr wrap="square" lIns="0" tIns="0" rIns="0" bIns="0" rtlCol="0" anchor="t">
            <a:spAutoFit/>
          </a:bodyPr>
          <a:lstStyle/>
          <a:p>
            <a:pPr>
              <a:lnSpc>
                <a:spcPts val="1803"/>
              </a:lnSpc>
            </a:pPr>
            <a:r>
              <a:rPr lang="en-US" sz="1287">
                <a:solidFill>
                  <a:srgbClr val="0168B4"/>
                </a:solidFill>
                <a:latin typeface="Public Sans Bold"/>
              </a:rPr>
              <a:t>Pontcysyllte Aqueduct and Canal</a:t>
            </a:r>
          </a:p>
          <a:p>
            <a:pPr>
              <a:lnSpc>
                <a:spcPts val="1803"/>
              </a:lnSpc>
            </a:pPr>
            <a:r>
              <a:rPr lang="en-US" sz="1287">
                <a:solidFill>
                  <a:srgbClr val="0168B4"/>
                </a:solidFill>
                <a:latin typeface="Public Sans Bold"/>
              </a:rPr>
              <a:t>UNESCO World Heritage Site</a:t>
            </a:r>
          </a:p>
        </p:txBody>
      </p:sp>
      <p:sp>
        <p:nvSpPr>
          <p:cNvPr id="155" name="TextBox 155"/>
          <p:cNvSpPr txBox="1"/>
          <p:nvPr/>
        </p:nvSpPr>
        <p:spPr>
          <a:xfrm>
            <a:off x="12921981" y="7371942"/>
            <a:ext cx="4232157" cy="211020"/>
          </a:xfrm>
          <a:prstGeom prst="rect">
            <a:avLst/>
          </a:prstGeom>
        </p:spPr>
        <p:txBody>
          <a:bodyPr wrap="square" lIns="0" tIns="0" rIns="0" bIns="0" rtlCol="0" anchor="t">
            <a:spAutoFit/>
          </a:bodyPr>
          <a:lstStyle/>
          <a:p>
            <a:pPr>
              <a:lnSpc>
                <a:spcPts val="1803"/>
              </a:lnSpc>
            </a:pPr>
            <a:r>
              <a:rPr lang="en-US" sz="1287">
                <a:solidFill>
                  <a:srgbClr val="FF914D"/>
                </a:solidFill>
                <a:latin typeface="Public Sans Bold"/>
              </a:rPr>
              <a:t>Norwich, UNESCO City of Literature</a:t>
            </a:r>
          </a:p>
        </p:txBody>
      </p:sp>
      <p:sp>
        <p:nvSpPr>
          <p:cNvPr id="156" name="TextBox 156"/>
          <p:cNvSpPr txBox="1"/>
          <p:nvPr/>
        </p:nvSpPr>
        <p:spPr>
          <a:xfrm>
            <a:off x="12930461" y="7725870"/>
            <a:ext cx="3300203" cy="445850"/>
          </a:xfrm>
          <a:prstGeom prst="rect">
            <a:avLst/>
          </a:prstGeom>
        </p:spPr>
        <p:txBody>
          <a:bodyPr wrap="square" lIns="0" tIns="0" rIns="0" bIns="0" rtlCol="0" anchor="t">
            <a:spAutoFit/>
          </a:bodyPr>
          <a:lstStyle/>
          <a:p>
            <a:pPr>
              <a:lnSpc>
                <a:spcPts val="1803"/>
              </a:lnSpc>
            </a:pPr>
            <a:r>
              <a:rPr lang="en-US" sz="1287">
                <a:solidFill>
                  <a:srgbClr val="AFBF6E"/>
                </a:solidFill>
                <a:latin typeface="Public Sans Bold"/>
              </a:rPr>
              <a:t>North West Highlands </a:t>
            </a:r>
          </a:p>
          <a:p>
            <a:pPr>
              <a:lnSpc>
                <a:spcPts val="1803"/>
              </a:lnSpc>
            </a:pPr>
            <a:r>
              <a:rPr lang="en-US" sz="1287">
                <a:solidFill>
                  <a:srgbClr val="AFBF6E"/>
                </a:solidFill>
                <a:latin typeface="Public Sans Bold"/>
              </a:rPr>
              <a:t>UNESCO Biosphere Reserve</a:t>
            </a:r>
          </a:p>
        </p:txBody>
      </p:sp>
      <p:sp>
        <p:nvSpPr>
          <p:cNvPr id="157" name="TextBox 157"/>
          <p:cNvSpPr txBox="1"/>
          <p:nvPr/>
        </p:nvSpPr>
        <p:spPr>
          <a:xfrm>
            <a:off x="12930462" y="8258984"/>
            <a:ext cx="4129191" cy="445850"/>
          </a:xfrm>
          <a:prstGeom prst="rect">
            <a:avLst/>
          </a:prstGeom>
        </p:spPr>
        <p:txBody>
          <a:bodyPr wrap="square" lIns="0" tIns="0" rIns="0" bIns="0" rtlCol="0" anchor="t">
            <a:spAutoFit/>
          </a:bodyPr>
          <a:lstStyle/>
          <a:p>
            <a:pPr>
              <a:lnSpc>
                <a:spcPts val="1803"/>
              </a:lnSpc>
            </a:pPr>
            <a:r>
              <a:rPr lang="en-US" sz="1287">
                <a:solidFill>
                  <a:srgbClr val="0168B4"/>
                </a:solidFill>
                <a:latin typeface="Public Sans Bold"/>
              </a:rPr>
              <a:t>The Antonine Wall </a:t>
            </a:r>
          </a:p>
          <a:p>
            <a:pPr>
              <a:lnSpc>
                <a:spcPts val="1803"/>
              </a:lnSpc>
            </a:pPr>
            <a:r>
              <a:rPr lang="en-US" sz="1287">
                <a:solidFill>
                  <a:srgbClr val="0168B4"/>
                </a:solidFill>
                <a:latin typeface="Public Sans Bold"/>
              </a:rPr>
              <a:t>UNESCO World Heritage Site</a:t>
            </a:r>
          </a:p>
        </p:txBody>
      </p:sp>
      <p:sp>
        <p:nvSpPr>
          <p:cNvPr id="158" name="TextBox 158"/>
          <p:cNvSpPr txBox="1"/>
          <p:nvPr/>
        </p:nvSpPr>
        <p:spPr>
          <a:xfrm>
            <a:off x="12921981" y="8754401"/>
            <a:ext cx="2737795" cy="445850"/>
          </a:xfrm>
          <a:prstGeom prst="rect">
            <a:avLst/>
          </a:prstGeom>
        </p:spPr>
        <p:txBody>
          <a:bodyPr lIns="0" tIns="0" rIns="0" bIns="0" rtlCol="0" anchor="t">
            <a:spAutoFit/>
          </a:bodyPr>
          <a:lstStyle/>
          <a:p>
            <a:pPr>
              <a:lnSpc>
                <a:spcPts val="1803"/>
              </a:lnSpc>
            </a:pPr>
            <a:r>
              <a:rPr lang="en-US" sz="1287">
                <a:solidFill>
                  <a:srgbClr val="0168B4"/>
                </a:solidFill>
                <a:latin typeface="Public Sans Bold"/>
              </a:rPr>
              <a:t>The Jurassic Coast </a:t>
            </a:r>
          </a:p>
          <a:p>
            <a:pPr>
              <a:lnSpc>
                <a:spcPts val="1803"/>
              </a:lnSpc>
            </a:pPr>
            <a:r>
              <a:rPr lang="en-US" sz="1287">
                <a:solidFill>
                  <a:srgbClr val="0168B4"/>
                </a:solidFill>
                <a:latin typeface="Public Sans Bold"/>
              </a:rPr>
              <a:t>UNESCO World Heritage Site</a:t>
            </a:r>
          </a:p>
        </p:txBody>
      </p:sp>
      <p:sp>
        <p:nvSpPr>
          <p:cNvPr id="159" name="TextBox 159"/>
          <p:cNvSpPr txBox="1"/>
          <p:nvPr/>
        </p:nvSpPr>
        <p:spPr>
          <a:xfrm>
            <a:off x="12930462" y="9236028"/>
            <a:ext cx="2737795" cy="445850"/>
          </a:xfrm>
          <a:prstGeom prst="rect">
            <a:avLst/>
          </a:prstGeom>
        </p:spPr>
        <p:txBody>
          <a:bodyPr lIns="0" tIns="0" rIns="0" bIns="0" rtlCol="0" anchor="t">
            <a:spAutoFit/>
          </a:bodyPr>
          <a:lstStyle/>
          <a:p>
            <a:pPr>
              <a:lnSpc>
                <a:spcPts val="1803"/>
              </a:lnSpc>
            </a:pPr>
            <a:r>
              <a:rPr lang="en-US" sz="1287">
                <a:solidFill>
                  <a:srgbClr val="0168B4"/>
                </a:solidFill>
                <a:latin typeface="Public Sans Bold"/>
              </a:rPr>
              <a:t>Ironbridge Gorge</a:t>
            </a:r>
          </a:p>
          <a:p>
            <a:pPr>
              <a:lnSpc>
                <a:spcPts val="1803"/>
              </a:lnSpc>
            </a:pPr>
            <a:r>
              <a:rPr lang="en-US" sz="1287">
                <a:solidFill>
                  <a:srgbClr val="0168B4"/>
                </a:solidFill>
                <a:latin typeface="Public Sans Bold"/>
              </a:rPr>
              <a:t>UNESCO World Heritage Site</a:t>
            </a:r>
          </a:p>
        </p:txBody>
      </p:sp>
      <p:sp>
        <p:nvSpPr>
          <p:cNvPr id="160" name="TextBox 160"/>
          <p:cNvSpPr txBox="1"/>
          <p:nvPr/>
        </p:nvSpPr>
        <p:spPr>
          <a:xfrm>
            <a:off x="12921980" y="9721543"/>
            <a:ext cx="3300203" cy="445850"/>
          </a:xfrm>
          <a:prstGeom prst="rect">
            <a:avLst/>
          </a:prstGeom>
        </p:spPr>
        <p:txBody>
          <a:bodyPr wrap="square" lIns="0" tIns="0" rIns="0" bIns="0" rtlCol="0" anchor="t">
            <a:spAutoFit/>
          </a:bodyPr>
          <a:lstStyle/>
          <a:p>
            <a:pPr>
              <a:lnSpc>
                <a:spcPts val="1803"/>
              </a:lnSpc>
            </a:pPr>
            <a:r>
              <a:rPr lang="en-US" sz="1287">
                <a:solidFill>
                  <a:srgbClr val="AFBF6E"/>
                </a:solidFill>
                <a:latin typeface="Public Sans Bold"/>
              </a:rPr>
              <a:t>Mourne Gullion Strangford </a:t>
            </a:r>
          </a:p>
          <a:p>
            <a:pPr>
              <a:lnSpc>
                <a:spcPts val="1803"/>
              </a:lnSpc>
            </a:pPr>
            <a:r>
              <a:rPr lang="en-US" sz="1287">
                <a:solidFill>
                  <a:srgbClr val="AFBF6E"/>
                </a:solidFill>
                <a:latin typeface="Public Sans Bold"/>
              </a:rPr>
              <a:t>UNESCO Biosphere Reserve</a:t>
            </a:r>
          </a:p>
        </p:txBody>
      </p:sp>
      <p:sp>
        <p:nvSpPr>
          <p:cNvPr id="161" name="TextBox 161"/>
          <p:cNvSpPr txBox="1"/>
          <p:nvPr/>
        </p:nvSpPr>
        <p:spPr>
          <a:xfrm rot="-5400000">
            <a:off x="9078684" y="4304876"/>
            <a:ext cx="5697413" cy="308242"/>
          </a:xfrm>
          <a:prstGeom prst="rect">
            <a:avLst/>
          </a:prstGeom>
        </p:spPr>
        <p:txBody>
          <a:bodyPr lIns="0" tIns="0" rIns="0" bIns="0" rtlCol="0" anchor="t">
            <a:spAutoFit/>
          </a:bodyPr>
          <a:lstStyle/>
          <a:p>
            <a:pPr algn="ctr">
              <a:lnSpc>
                <a:spcPts val="2350"/>
              </a:lnSpc>
            </a:pPr>
            <a:r>
              <a:rPr lang="en-US" sz="2026">
                <a:solidFill>
                  <a:srgbClr val="2F5F98"/>
                </a:solidFill>
                <a:latin typeface="Public Sans Bold"/>
              </a:rPr>
              <a:t>TOP 20  clickthroughs</a:t>
            </a:r>
          </a:p>
        </p:txBody>
      </p:sp>
      <p:sp>
        <p:nvSpPr>
          <p:cNvPr id="162" name="Freeform 162"/>
          <p:cNvSpPr/>
          <p:nvPr/>
        </p:nvSpPr>
        <p:spPr>
          <a:xfrm>
            <a:off x="1819602" y="389545"/>
            <a:ext cx="2895991" cy="2895991"/>
          </a:xfrm>
          <a:custGeom>
            <a:avLst/>
            <a:gdLst/>
            <a:ahLst/>
            <a:cxnLst/>
            <a:rect l="l" t="t" r="r" b="b"/>
            <a:pathLst>
              <a:path w="2895991" h="2895991">
                <a:moveTo>
                  <a:pt x="0" y="0"/>
                </a:moveTo>
                <a:lnTo>
                  <a:pt x="2895990" y="0"/>
                </a:lnTo>
                <a:lnTo>
                  <a:pt x="2895990" y="2895991"/>
                </a:lnTo>
                <a:lnTo>
                  <a:pt x="0" y="28959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63" name="TextBox 163"/>
          <p:cNvSpPr txBox="1"/>
          <p:nvPr/>
        </p:nvSpPr>
        <p:spPr>
          <a:xfrm>
            <a:off x="1938694" y="879243"/>
            <a:ext cx="2657806" cy="2204615"/>
          </a:xfrm>
          <a:prstGeom prst="rect">
            <a:avLst/>
          </a:prstGeom>
        </p:spPr>
        <p:txBody>
          <a:bodyPr lIns="0" tIns="0" rIns="0" bIns="0" rtlCol="0" anchor="t">
            <a:spAutoFit/>
          </a:bodyPr>
          <a:lstStyle/>
          <a:p>
            <a:pPr algn="ctr">
              <a:lnSpc>
                <a:spcPts val="3986"/>
              </a:lnSpc>
            </a:pPr>
            <a:r>
              <a:rPr lang="en-US" sz="3436">
                <a:solidFill>
                  <a:srgbClr val="EFEEE7"/>
                </a:solidFill>
                <a:latin typeface="Public Sans Bold"/>
              </a:rPr>
              <a:t>2,725</a:t>
            </a:r>
          </a:p>
          <a:p>
            <a:pPr algn="ctr">
              <a:lnSpc>
                <a:spcPts val="2724"/>
              </a:lnSpc>
            </a:pPr>
            <a:r>
              <a:rPr lang="en-US" sz="2348">
                <a:solidFill>
                  <a:srgbClr val="EFEEE7"/>
                </a:solidFill>
                <a:latin typeface="Public Sans Bold"/>
              </a:rPr>
              <a:t>TOTAL  clickthroughs to UNESCO site webpages</a:t>
            </a:r>
          </a:p>
          <a:p>
            <a:pPr algn="ctr">
              <a:lnSpc>
                <a:spcPts val="2724"/>
              </a:lnSpc>
            </a:pPr>
            <a:endParaRPr lang="en-US" sz="2348">
              <a:solidFill>
                <a:srgbClr val="EFEEE7"/>
              </a:solidFill>
              <a:latin typeface="Public Sans Bold"/>
            </a:endParaRPr>
          </a:p>
        </p:txBody>
      </p:sp>
      <p:grpSp>
        <p:nvGrpSpPr>
          <p:cNvPr id="164" name="Group 164"/>
          <p:cNvGrpSpPr/>
          <p:nvPr/>
        </p:nvGrpSpPr>
        <p:grpSpPr>
          <a:xfrm>
            <a:off x="9200487" y="5375522"/>
            <a:ext cx="464044" cy="464044"/>
            <a:chOff x="0" y="0"/>
            <a:chExt cx="618725" cy="618725"/>
          </a:xfrm>
        </p:grpSpPr>
        <p:sp>
          <p:nvSpPr>
            <p:cNvPr id="165" name="Freeform 165"/>
            <p:cNvSpPr/>
            <p:nvPr/>
          </p:nvSpPr>
          <p:spPr>
            <a:xfrm>
              <a:off x="0" y="0"/>
              <a:ext cx="618725" cy="618725"/>
            </a:xfrm>
            <a:custGeom>
              <a:avLst/>
              <a:gdLst/>
              <a:ahLst/>
              <a:cxnLst/>
              <a:rect l="l" t="t" r="r" b="b"/>
              <a:pathLst>
                <a:path w="618725" h="618725">
                  <a:moveTo>
                    <a:pt x="0" y="0"/>
                  </a:moveTo>
                  <a:lnTo>
                    <a:pt x="618725" y="0"/>
                  </a:lnTo>
                  <a:lnTo>
                    <a:pt x="618725" y="618725"/>
                  </a:lnTo>
                  <a:lnTo>
                    <a:pt x="0" y="6187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66" name="TextBox 166"/>
            <p:cNvSpPr txBox="1"/>
            <p:nvPr/>
          </p:nvSpPr>
          <p:spPr>
            <a:xfrm>
              <a:off x="110498" y="166234"/>
              <a:ext cx="397730" cy="257683"/>
            </a:xfrm>
            <a:prstGeom prst="rect">
              <a:avLst/>
            </a:prstGeom>
          </p:spPr>
          <p:txBody>
            <a:bodyPr lIns="0" tIns="0" rIns="0" bIns="0" rtlCol="0" anchor="t">
              <a:spAutoFit/>
            </a:bodyPr>
            <a:lstStyle/>
            <a:p>
              <a:pPr algn="ctr">
                <a:lnSpc>
                  <a:spcPts val="1581"/>
                </a:lnSpc>
              </a:pPr>
              <a:r>
                <a:rPr lang="en-US" sz="1129">
                  <a:solidFill>
                    <a:srgbClr val="EFEEE7"/>
                  </a:solidFill>
                  <a:latin typeface="Public Sans"/>
                </a:rPr>
                <a:t>61</a:t>
              </a:r>
            </a:p>
          </p:txBody>
        </p:sp>
      </p:grpSp>
      <p:sp>
        <p:nvSpPr>
          <p:cNvPr id="167" name="Freeform 167"/>
          <p:cNvSpPr/>
          <p:nvPr/>
        </p:nvSpPr>
        <p:spPr>
          <a:xfrm rot="206295" flipH="1">
            <a:off x="9760555" y="8350725"/>
            <a:ext cx="893680" cy="174268"/>
          </a:xfrm>
          <a:custGeom>
            <a:avLst/>
            <a:gdLst/>
            <a:ahLst/>
            <a:cxnLst/>
            <a:rect l="l" t="t" r="r" b="b"/>
            <a:pathLst>
              <a:path w="893680" h="174268">
                <a:moveTo>
                  <a:pt x="893680" y="0"/>
                </a:moveTo>
                <a:lnTo>
                  <a:pt x="0" y="0"/>
                </a:lnTo>
                <a:lnTo>
                  <a:pt x="0" y="174268"/>
                </a:lnTo>
                <a:lnTo>
                  <a:pt x="893680" y="174268"/>
                </a:lnTo>
                <a:lnTo>
                  <a:pt x="8936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8" name="Freeform 168"/>
          <p:cNvSpPr/>
          <p:nvPr/>
        </p:nvSpPr>
        <p:spPr>
          <a:xfrm>
            <a:off x="10564933" y="8099511"/>
            <a:ext cx="647566" cy="503659"/>
          </a:xfrm>
          <a:custGeom>
            <a:avLst/>
            <a:gdLst/>
            <a:ahLst/>
            <a:cxnLst/>
            <a:rect l="l" t="t" r="r" b="b"/>
            <a:pathLst>
              <a:path w="647566" h="503659">
                <a:moveTo>
                  <a:pt x="0" y="0"/>
                </a:moveTo>
                <a:lnTo>
                  <a:pt x="647565" y="0"/>
                </a:lnTo>
                <a:lnTo>
                  <a:pt x="647565" y="503659"/>
                </a:lnTo>
                <a:lnTo>
                  <a:pt x="0" y="503659"/>
                </a:lnTo>
                <a:lnTo>
                  <a:pt x="0" y="0"/>
                </a:lnTo>
                <a:close/>
              </a:path>
            </a:pathLst>
          </a:custGeom>
          <a:blipFill>
            <a:blip r:embed="rId21"/>
            <a:stretch>
              <a:fillRect l="-88175" t="-30162" r="-84130" b="-208441"/>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6515145" y="3986972"/>
            <a:ext cx="1498451" cy="1498451"/>
          </a:xfrm>
          <a:custGeom>
            <a:avLst/>
            <a:gdLst/>
            <a:ahLst/>
            <a:cxnLst/>
            <a:rect l="l" t="t" r="r" b="b"/>
            <a:pathLst>
              <a:path w="1498451" h="1498451">
                <a:moveTo>
                  <a:pt x="0" y="0"/>
                </a:moveTo>
                <a:lnTo>
                  <a:pt x="1498450" y="0"/>
                </a:lnTo>
                <a:lnTo>
                  <a:pt x="1498450" y="1498451"/>
                </a:lnTo>
                <a:lnTo>
                  <a:pt x="0" y="1498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277183" y="300653"/>
            <a:ext cx="6201526" cy="384721"/>
          </a:xfrm>
          <a:prstGeom prst="rect">
            <a:avLst/>
          </a:prstGeom>
        </p:spPr>
        <p:txBody>
          <a:bodyPr lIns="0" tIns="0" rIns="0" bIns="0" rtlCol="0" anchor="t">
            <a:spAutoFit/>
          </a:bodyPr>
          <a:lstStyle/>
          <a:p>
            <a:pPr>
              <a:lnSpc>
                <a:spcPts val="2971"/>
              </a:lnSpc>
            </a:pPr>
            <a:r>
              <a:rPr lang="en-US" sz="3265" spc="16" dirty="0">
                <a:solidFill>
                  <a:srgbClr val="2B2C30"/>
                </a:solidFill>
                <a:latin typeface="Playfair Display Bold"/>
              </a:rPr>
              <a:t>Goals and Achievements</a:t>
            </a:r>
          </a:p>
        </p:txBody>
      </p:sp>
      <p:grpSp>
        <p:nvGrpSpPr>
          <p:cNvPr id="4" name="Group 4"/>
          <p:cNvGrpSpPr/>
          <p:nvPr/>
        </p:nvGrpSpPr>
        <p:grpSpPr>
          <a:xfrm>
            <a:off x="6515145" y="1951555"/>
            <a:ext cx="1498451" cy="1498451"/>
            <a:chOff x="0" y="448999"/>
            <a:chExt cx="1997934" cy="1997934"/>
          </a:xfrm>
        </p:grpSpPr>
        <p:sp>
          <p:nvSpPr>
            <p:cNvPr id="5" name="Freeform 5"/>
            <p:cNvSpPr/>
            <p:nvPr/>
          </p:nvSpPr>
          <p:spPr>
            <a:xfrm>
              <a:off x="0" y="448999"/>
              <a:ext cx="1997934" cy="1997934"/>
            </a:xfrm>
            <a:custGeom>
              <a:avLst/>
              <a:gdLst/>
              <a:ahLst/>
              <a:cxnLst/>
              <a:rect l="l" t="t" r="r" b="b"/>
              <a:pathLst>
                <a:path w="1997934" h="1997934">
                  <a:moveTo>
                    <a:pt x="0" y="0"/>
                  </a:moveTo>
                  <a:lnTo>
                    <a:pt x="1997934" y="0"/>
                  </a:lnTo>
                  <a:lnTo>
                    <a:pt x="1997934" y="1997934"/>
                  </a:lnTo>
                  <a:lnTo>
                    <a:pt x="0" y="1997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183175" y="1006185"/>
              <a:ext cx="1638795" cy="257441"/>
            </a:xfrm>
            <a:prstGeom prst="rect">
              <a:avLst/>
            </a:prstGeom>
          </p:spPr>
          <p:txBody>
            <a:bodyPr lIns="0" tIns="0" rIns="0" bIns="0" rtlCol="0" anchor="t">
              <a:spAutoFit/>
            </a:bodyPr>
            <a:lstStyle/>
            <a:p>
              <a:pPr algn="ctr">
                <a:lnSpc>
                  <a:spcPts val="1596"/>
                </a:lnSpc>
              </a:pPr>
              <a:r>
                <a:rPr lang="en-US" sz="1140" dirty="0">
                  <a:solidFill>
                    <a:srgbClr val="000000"/>
                  </a:solidFill>
                  <a:latin typeface="Public Sans"/>
                </a:rPr>
                <a:t>TOTAL VISITORS</a:t>
              </a:r>
            </a:p>
          </p:txBody>
        </p:sp>
        <p:sp>
          <p:nvSpPr>
            <p:cNvPr id="7" name="TextBox 7"/>
            <p:cNvSpPr txBox="1"/>
            <p:nvPr/>
          </p:nvSpPr>
          <p:spPr>
            <a:xfrm>
              <a:off x="264703" y="1260710"/>
              <a:ext cx="1475738" cy="399635"/>
            </a:xfrm>
            <a:prstGeom prst="rect">
              <a:avLst/>
            </a:prstGeom>
          </p:spPr>
          <p:txBody>
            <a:bodyPr lIns="0" tIns="0" rIns="0" bIns="0" rtlCol="0" anchor="t">
              <a:spAutoFit/>
            </a:bodyPr>
            <a:lstStyle/>
            <a:p>
              <a:pPr algn="ctr">
                <a:lnSpc>
                  <a:spcPts val="2528"/>
                </a:lnSpc>
              </a:pPr>
              <a:r>
                <a:rPr lang="en-US" sz="1806" dirty="0">
                  <a:solidFill>
                    <a:srgbClr val="EFEEE7"/>
                  </a:solidFill>
                  <a:latin typeface="Public Sans Bold"/>
                </a:rPr>
                <a:t>36,397</a:t>
              </a:r>
            </a:p>
          </p:txBody>
        </p:sp>
      </p:grpSp>
      <p:grpSp>
        <p:nvGrpSpPr>
          <p:cNvPr id="8" name="Group 8"/>
          <p:cNvGrpSpPr/>
          <p:nvPr/>
        </p:nvGrpSpPr>
        <p:grpSpPr>
          <a:xfrm>
            <a:off x="6515145" y="6022389"/>
            <a:ext cx="1498451" cy="1498451"/>
            <a:chOff x="-2845552" y="3346242"/>
            <a:chExt cx="1997934" cy="1997934"/>
          </a:xfrm>
        </p:grpSpPr>
        <p:sp>
          <p:nvSpPr>
            <p:cNvPr id="9" name="Freeform 9"/>
            <p:cNvSpPr/>
            <p:nvPr/>
          </p:nvSpPr>
          <p:spPr>
            <a:xfrm>
              <a:off x="-2845552" y="3346242"/>
              <a:ext cx="1997934" cy="1997934"/>
            </a:xfrm>
            <a:custGeom>
              <a:avLst/>
              <a:gdLst/>
              <a:ahLst/>
              <a:cxnLst/>
              <a:rect l="l" t="t" r="r" b="b"/>
              <a:pathLst>
                <a:path w="1997934" h="1997934">
                  <a:moveTo>
                    <a:pt x="0" y="0"/>
                  </a:moveTo>
                  <a:lnTo>
                    <a:pt x="1997934" y="0"/>
                  </a:lnTo>
                  <a:lnTo>
                    <a:pt x="1997934" y="1997934"/>
                  </a:lnTo>
                  <a:lnTo>
                    <a:pt x="0" y="1997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TextBox 10"/>
            <p:cNvSpPr txBox="1"/>
            <p:nvPr/>
          </p:nvSpPr>
          <p:spPr>
            <a:xfrm>
              <a:off x="-2657849" y="3674690"/>
              <a:ext cx="1638795" cy="797141"/>
            </a:xfrm>
            <a:prstGeom prst="rect">
              <a:avLst/>
            </a:prstGeom>
          </p:spPr>
          <p:txBody>
            <a:bodyPr lIns="0" tIns="0" rIns="0" bIns="0" rtlCol="0" anchor="t">
              <a:spAutoFit/>
            </a:bodyPr>
            <a:lstStyle/>
            <a:p>
              <a:pPr algn="ctr">
                <a:lnSpc>
                  <a:spcPts val="1596"/>
                </a:lnSpc>
              </a:pPr>
              <a:r>
                <a:rPr lang="en-US" sz="1140" dirty="0">
                  <a:solidFill>
                    <a:srgbClr val="000000"/>
                  </a:solidFill>
                  <a:latin typeface="Public Sans"/>
                </a:rPr>
                <a:t>VISITORS </a:t>
              </a:r>
            </a:p>
            <a:p>
              <a:pPr algn="ctr">
                <a:lnSpc>
                  <a:spcPts val="1596"/>
                </a:lnSpc>
              </a:pPr>
              <a:r>
                <a:rPr lang="en-US" sz="1140" dirty="0">
                  <a:solidFill>
                    <a:srgbClr val="000000"/>
                  </a:solidFill>
                  <a:latin typeface="Public Sans"/>
                </a:rPr>
                <a:t>FROM OUTSIDE</a:t>
              </a:r>
            </a:p>
            <a:p>
              <a:pPr algn="ctr">
                <a:lnSpc>
                  <a:spcPts val="1596"/>
                </a:lnSpc>
              </a:pPr>
              <a:r>
                <a:rPr lang="en-US" sz="1140" dirty="0">
                  <a:solidFill>
                    <a:srgbClr val="000000"/>
                  </a:solidFill>
                  <a:latin typeface="Public Sans"/>
                </a:rPr>
                <a:t>UK</a:t>
              </a:r>
            </a:p>
          </p:txBody>
        </p:sp>
        <p:sp>
          <p:nvSpPr>
            <p:cNvPr id="11" name="TextBox 11"/>
            <p:cNvSpPr txBox="1"/>
            <p:nvPr/>
          </p:nvSpPr>
          <p:spPr>
            <a:xfrm>
              <a:off x="-2576321" y="4429022"/>
              <a:ext cx="1475738" cy="399635"/>
            </a:xfrm>
            <a:prstGeom prst="rect">
              <a:avLst/>
            </a:prstGeom>
          </p:spPr>
          <p:txBody>
            <a:bodyPr lIns="0" tIns="0" rIns="0" bIns="0" rtlCol="0" anchor="t">
              <a:spAutoFit/>
            </a:bodyPr>
            <a:lstStyle/>
            <a:p>
              <a:pPr algn="ctr">
                <a:lnSpc>
                  <a:spcPts val="2528"/>
                </a:lnSpc>
              </a:pPr>
              <a:r>
                <a:rPr lang="en-US" sz="1806" dirty="0">
                  <a:solidFill>
                    <a:srgbClr val="EFEEE7"/>
                  </a:solidFill>
                  <a:latin typeface="Public Sans Bold"/>
                </a:rPr>
                <a:t>38.4%</a:t>
              </a:r>
            </a:p>
          </p:txBody>
        </p:sp>
      </p:grpSp>
      <p:sp>
        <p:nvSpPr>
          <p:cNvPr id="135" name="TextBox 135"/>
          <p:cNvSpPr txBox="1"/>
          <p:nvPr/>
        </p:nvSpPr>
        <p:spPr>
          <a:xfrm>
            <a:off x="6650151" y="4229455"/>
            <a:ext cx="1229096" cy="392672"/>
          </a:xfrm>
          <a:prstGeom prst="rect">
            <a:avLst/>
          </a:prstGeom>
        </p:spPr>
        <p:txBody>
          <a:bodyPr lIns="0" tIns="0" rIns="0" bIns="0" rtlCol="0" anchor="t">
            <a:spAutoFit/>
          </a:bodyPr>
          <a:lstStyle/>
          <a:p>
            <a:pPr algn="ctr">
              <a:lnSpc>
                <a:spcPts val="1596"/>
              </a:lnSpc>
            </a:pPr>
            <a:endParaRPr lang="en-US" sz="1140" dirty="0">
              <a:solidFill>
                <a:srgbClr val="000000"/>
              </a:solidFill>
              <a:latin typeface="Public Sans"/>
            </a:endParaRPr>
          </a:p>
          <a:p>
            <a:pPr algn="ctr">
              <a:lnSpc>
                <a:spcPts val="1596"/>
              </a:lnSpc>
            </a:pPr>
            <a:r>
              <a:rPr lang="en-US" sz="1140" dirty="0">
                <a:solidFill>
                  <a:srgbClr val="000000"/>
                </a:solidFill>
                <a:latin typeface="Public Sans"/>
              </a:rPr>
              <a:t>IMPRESSIONS</a:t>
            </a:r>
          </a:p>
        </p:txBody>
      </p:sp>
      <p:sp>
        <p:nvSpPr>
          <p:cNvPr id="136" name="TextBox 136"/>
          <p:cNvSpPr txBox="1"/>
          <p:nvPr/>
        </p:nvSpPr>
        <p:spPr>
          <a:xfrm>
            <a:off x="6707808" y="4639729"/>
            <a:ext cx="1113125" cy="244381"/>
          </a:xfrm>
          <a:prstGeom prst="rect">
            <a:avLst/>
          </a:prstGeom>
        </p:spPr>
        <p:txBody>
          <a:bodyPr lIns="0" tIns="0" rIns="0" bIns="0" rtlCol="0" anchor="t">
            <a:spAutoFit/>
          </a:bodyPr>
          <a:lstStyle/>
          <a:p>
            <a:pPr algn="ctr">
              <a:lnSpc>
                <a:spcPts val="2075"/>
              </a:lnSpc>
            </a:pPr>
            <a:r>
              <a:rPr lang="en-US" sz="1482" dirty="0">
                <a:solidFill>
                  <a:srgbClr val="EFEEE7"/>
                </a:solidFill>
                <a:latin typeface="Public Sans Bold"/>
              </a:rPr>
              <a:t>2,125,136</a:t>
            </a:r>
          </a:p>
        </p:txBody>
      </p:sp>
      <p:sp>
        <p:nvSpPr>
          <p:cNvPr id="161" name="TextBox 41">
            <a:extLst>
              <a:ext uri="{FF2B5EF4-FFF2-40B4-BE49-F238E27FC236}">
                <a16:creationId xmlns:a16="http://schemas.microsoft.com/office/drawing/2014/main" id="{20837199-BFF3-9296-C9C4-5E6EAAA84DDF}"/>
              </a:ext>
            </a:extLst>
          </p:cNvPr>
          <p:cNvSpPr txBox="1"/>
          <p:nvPr/>
        </p:nvSpPr>
        <p:spPr>
          <a:xfrm>
            <a:off x="0" y="9867900"/>
            <a:ext cx="18288000" cy="247184"/>
          </a:xfrm>
          <a:prstGeom prst="rect">
            <a:avLst/>
          </a:prstGeom>
        </p:spPr>
        <p:txBody>
          <a:bodyPr wrap="square" lIns="0" tIns="0" rIns="0" bIns="0" rtlCol="0" anchor="t">
            <a:spAutoFit/>
          </a:bodyPr>
          <a:lstStyle/>
          <a:p>
            <a:pPr algn="ctr">
              <a:lnSpc>
                <a:spcPts val="2148"/>
              </a:lnSpc>
            </a:pPr>
            <a:r>
              <a:rPr lang="en-US" sz="1534" dirty="0">
                <a:solidFill>
                  <a:srgbClr val="000000"/>
                </a:solidFill>
                <a:latin typeface="Public Sans"/>
              </a:rPr>
              <a:t>FIGURES INCLUDE TOTAL DIGITAL MARKETING METRICS FROM UKNC AND KEY PARTNERS: NATIONAL LOTTERY HERITAGE FUND AND GREAT.</a:t>
            </a:r>
          </a:p>
        </p:txBody>
      </p:sp>
      <p:sp>
        <p:nvSpPr>
          <p:cNvPr id="27" name="TextBox 26">
            <a:extLst>
              <a:ext uri="{FF2B5EF4-FFF2-40B4-BE49-F238E27FC236}">
                <a16:creationId xmlns:a16="http://schemas.microsoft.com/office/drawing/2014/main" id="{68DC6887-BE84-6CC8-D408-D5C1E5B9097F}"/>
              </a:ext>
            </a:extLst>
          </p:cNvPr>
          <p:cNvSpPr txBox="1"/>
          <p:nvPr/>
        </p:nvSpPr>
        <p:spPr>
          <a:xfrm>
            <a:off x="1066800" y="979404"/>
            <a:ext cx="4812632" cy="8402300"/>
          </a:xfrm>
          <a:prstGeom prst="rect">
            <a:avLst/>
          </a:prstGeom>
          <a:noFill/>
        </p:spPr>
        <p:txBody>
          <a:bodyPr wrap="square" rtlCol="0">
            <a:spAutoFit/>
          </a:bodyPr>
          <a:lstStyle/>
          <a:p>
            <a:r>
              <a:rPr lang="en-US" sz="2700" b="1" dirty="0">
                <a:latin typeface="Public Sans" panose="020B0604020202020204" charset="0"/>
              </a:rPr>
              <a:t>Goals: </a:t>
            </a:r>
          </a:p>
          <a:p>
            <a:endParaRPr lang="en-GB" sz="2700" dirty="0"/>
          </a:p>
          <a:p>
            <a:r>
              <a:rPr lang="en-US" sz="2700" dirty="0"/>
              <a:t>Deliver an original product and promotional campaign that encourage people to visit and explore the UK UNESCO network</a:t>
            </a:r>
          </a:p>
          <a:p>
            <a:endParaRPr lang="en-US" sz="2700" dirty="0"/>
          </a:p>
          <a:p>
            <a:r>
              <a:rPr lang="en-US" sz="2700" dirty="0"/>
              <a:t>Leverage the power of the network to </a:t>
            </a:r>
            <a:r>
              <a:rPr lang="en-US" sz="2700" dirty="0" err="1"/>
              <a:t>maximise</a:t>
            </a:r>
            <a:r>
              <a:rPr lang="en-US" sz="2700" dirty="0"/>
              <a:t> groundswell and interest in the map across social media</a:t>
            </a:r>
            <a:r>
              <a:rPr lang="en-GB" sz="2700" dirty="0"/>
              <a:t>	</a:t>
            </a:r>
          </a:p>
          <a:p>
            <a:endParaRPr lang="en-GB" sz="2700" dirty="0"/>
          </a:p>
          <a:p>
            <a:r>
              <a:rPr lang="en-US" sz="2700" dirty="0"/>
              <a:t>Especially promote the map to international audiences including priorities languages of Visit Britain</a:t>
            </a:r>
          </a:p>
          <a:p>
            <a:endParaRPr lang="en-US" sz="2700" dirty="0"/>
          </a:p>
          <a:p>
            <a:r>
              <a:rPr lang="en-US" sz="2700" dirty="0"/>
              <a:t>Encourage deeper understanding of the diversity of UNESCO sites in the UK network</a:t>
            </a:r>
            <a:r>
              <a:rPr lang="en-GB" sz="2700" dirty="0"/>
              <a:t>	</a:t>
            </a:r>
          </a:p>
        </p:txBody>
      </p:sp>
      <p:sp>
        <p:nvSpPr>
          <p:cNvPr id="28" name="TextBox 27">
            <a:extLst>
              <a:ext uri="{FF2B5EF4-FFF2-40B4-BE49-F238E27FC236}">
                <a16:creationId xmlns:a16="http://schemas.microsoft.com/office/drawing/2014/main" id="{7ECB3732-B87A-328E-1B8E-EE436FFA21FF}"/>
              </a:ext>
            </a:extLst>
          </p:cNvPr>
          <p:cNvSpPr txBox="1"/>
          <p:nvPr/>
        </p:nvSpPr>
        <p:spPr>
          <a:xfrm>
            <a:off x="8649308" y="952500"/>
            <a:ext cx="8571891" cy="8817799"/>
          </a:xfrm>
          <a:prstGeom prst="rect">
            <a:avLst/>
          </a:prstGeom>
          <a:noFill/>
        </p:spPr>
        <p:txBody>
          <a:bodyPr wrap="square" rtlCol="0">
            <a:spAutoFit/>
          </a:bodyPr>
          <a:lstStyle/>
          <a:p>
            <a:r>
              <a:rPr lang="en-US" sz="2700" b="1" dirty="0">
                <a:latin typeface="Public Sans" panose="020B0604020202020204" charset="0"/>
              </a:rPr>
              <a:t>Achievements: </a:t>
            </a:r>
          </a:p>
          <a:p>
            <a:endParaRPr lang="en-GB" sz="2700" dirty="0"/>
          </a:p>
          <a:p>
            <a:r>
              <a:rPr lang="en-US" sz="2700" dirty="0"/>
              <a:t>36,397 total views from 27,387 individuals of the interactive map since its launch across UKNC and key partner websites.  </a:t>
            </a:r>
          </a:p>
          <a:p>
            <a:r>
              <a:rPr lang="en-US" sz="2700" dirty="0"/>
              <a:t>Average daily visitors to the UKNC website (1,411) rocketed 600% compared to the four weeks prior (234). </a:t>
            </a:r>
          </a:p>
          <a:p>
            <a:endParaRPr lang="en-US" sz="2700" dirty="0"/>
          </a:p>
          <a:p>
            <a:r>
              <a:rPr lang="en-US" sz="2700" dirty="0"/>
              <a:t>The social media campaign had a minimum 2,125,136 impressions worldwide resulting in 19,794 total engagements across UKNC and key partner channels. The majority of 52,955 viewers watched 96% of the short film.</a:t>
            </a:r>
          </a:p>
          <a:p>
            <a:endParaRPr lang="en-GB" sz="2700" dirty="0"/>
          </a:p>
          <a:p>
            <a:r>
              <a:rPr lang="en-US" sz="2700" dirty="0"/>
              <a:t>38.4% of digital map users were from outside of the UK, while at least 27.1% accessed the map in a first language other than English. 30% of total recorded impressions on social media were from Visit Britain’s channels.</a:t>
            </a:r>
          </a:p>
          <a:p>
            <a:endParaRPr lang="en-US" sz="2700" dirty="0"/>
          </a:p>
          <a:p>
            <a:r>
              <a:rPr lang="en-US" sz="2700" dirty="0"/>
              <a:t>An average engagement time of 43 seconds on the UKNC website and 113 second on the National Lottery Heritage Fund website. 2,725 click throughs from the main interactive map to a good spread of different sites.</a:t>
            </a:r>
            <a:endParaRPr lang="en-GB" sz="2700" dirty="0"/>
          </a:p>
        </p:txBody>
      </p:sp>
      <p:sp>
        <p:nvSpPr>
          <p:cNvPr id="29" name="Freeform 9">
            <a:extLst>
              <a:ext uri="{FF2B5EF4-FFF2-40B4-BE49-F238E27FC236}">
                <a16:creationId xmlns:a16="http://schemas.microsoft.com/office/drawing/2014/main" id="{AB24B890-C0A6-D8FD-246E-2D73B96B2CA1}"/>
              </a:ext>
            </a:extLst>
          </p:cNvPr>
          <p:cNvSpPr/>
          <p:nvPr/>
        </p:nvSpPr>
        <p:spPr>
          <a:xfrm>
            <a:off x="6515145" y="8057806"/>
            <a:ext cx="1498451" cy="1498451"/>
          </a:xfrm>
          <a:custGeom>
            <a:avLst/>
            <a:gdLst/>
            <a:ahLst/>
            <a:cxnLst/>
            <a:rect l="l" t="t" r="r" b="b"/>
            <a:pathLst>
              <a:path w="1997934" h="1997934">
                <a:moveTo>
                  <a:pt x="0" y="0"/>
                </a:moveTo>
                <a:lnTo>
                  <a:pt x="1997934" y="0"/>
                </a:lnTo>
                <a:lnTo>
                  <a:pt x="1997934" y="1997934"/>
                </a:lnTo>
                <a:lnTo>
                  <a:pt x="0" y="1997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0" name="TextBox 10">
            <a:extLst>
              <a:ext uri="{FF2B5EF4-FFF2-40B4-BE49-F238E27FC236}">
                <a16:creationId xmlns:a16="http://schemas.microsoft.com/office/drawing/2014/main" id="{469DC7B7-67E2-4BFB-C087-22AFC8A981BB}"/>
              </a:ext>
            </a:extLst>
          </p:cNvPr>
          <p:cNvSpPr txBox="1"/>
          <p:nvPr/>
        </p:nvSpPr>
        <p:spPr>
          <a:xfrm>
            <a:off x="6655922" y="8304142"/>
            <a:ext cx="1229097" cy="392672"/>
          </a:xfrm>
          <a:prstGeom prst="rect">
            <a:avLst/>
          </a:prstGeom>
        </p:spPr>
        <p:txBody>
          <a:bodyPr lIns="0" tIns="0" rIns="0" bIns="0" rtlCol="0" anchor="t">
            <a:spAutoFit/>
          </a:bodyPr>
          <a:lstStyle/>
          <a:p>
            <a:pPr algn="ctr">
              <a:lnSpc>
                <a:spcPts val="1596"/>
              </a:lnSpc>
            </a:pPr>
            <a:r>
              <a:rPr lang="en-US" sz="1140" dirty="0">
                <a:solidFill>
                  <a:srgbClr val="000000"/>
                </a:solidFill>
                <a:latin typeface="Public Sans"/>
              </a:rPr>
              <a:t>AVERAGE</a:t>
            </a:r>
            <a:br>
              <a:rPr lang="en-US" sz="1140" dirty="0">
                <a:solidFill>
                  <a:srgbClr val="000000"/>
                </a:solidFill>
                <a:latin typeface="Public Sans"/>
              </a:rPr>
            </a:br>
            <a:r>
              <a:rPr lang="en-US" sz="1140" dirty="0">
                <a:solidFill>
                  <a:srgbClr val="000000"/>
                </a:solidFill>
                <a:latin typeface="Public Sans"/>
              </a:rPr>
              <a:t>ENGAGEMENT</a:t>
            </a:r>
          </a:p>
        </p:txBody>
      </p:sp>
      <p:sp>
        <p:nvSpPr>
          <p:cNvPr id="31" name="TextBox 11">
            <a:extLst>
              <a:ext uri="{FF2B5EF4-FFF2-40B4-BE49-F238E27FC236}">
                <a16:creationId xmlns:a16="http://schemas.microsoft.com/office/drawing/2014/main" id="{A47C297A-A36F-3E1C-F0F8-3128BADA660A}"/>
              </a:ext>
            </a:extLst>
          </p:cNvPr>
          <p:cNvSpPr txBox="1"/>
          <p:nvPr/>
        </p:nvSpPr>
        <p:spPr>
          <a:xfrm>
            <a:off x="6717068" y="8729974"/>
            <a:ext cx="1106804" cy="299726"/>
          </a:xfrm>
          <a:prstGeom prst="rect">
            <a:avLst/>
          </a:prstGeom>
        </p:spPr>
        <p:txBody>
          <a:bodyPr lIns="0" tIns="0" rIns="0" bIns="0" rtlCol="0" anchor="t">
            <a:spAutoFit/>
          </a:bodyPr>
          <a:lstStyle/>
          <a:p>
            <a:pPr algn="ctr">
              <a:lnSpc>
                <a:spcPts val="2528"/>
              </a:lnSpc>
            </a:pPr>
            <a:r>
              <a:rPr lang="en-US" sz="1806" dirty="0">
                <a:solidFill>
                  <a:srgbClr val="EFEEE7"/>
                </a:solidFill>
                <a:latin typeface="Public Sans Bold"/>
              </a:rPr>
              <a:t>00:43</a:t>
            </a:r>
          </a:p>
        </p:txBody>
      </p:sp>
    </p:spTree>
    <p:extLst>
      <p:ext uri="{BB962C8B-B14F-4D97-AF65-F5344CB8AC3E}">
        <p14:creationId xmlns:p14="http://schemas.microsoft.com/office/powerpoint/2010/main" val="353015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612A09-88F1-1C92-1146-2BD26FFA3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0"/>
            <a:ext cx="18271082" cy="10287000"/>
          </a:xfrm>
          <a:prstGeom prst="rect">
            <a:avLst/>
          </a:prstGeom>
        </p:spPr>
      </p:pic>
      <p:grpSp>
        <p:nvGrpSpPr>
          <p:cNvPr id="21" name="Group 20">
            <a:extLst>
              <a:ext uri="{FF2B5EF4-FFF2-40B4-BE49-F238E27FC236}">
                <a16:creationId xmlns:a16="http://schemas.microsoft.com/office/drawing/2014/main" id="{E456D745-592D-B1FB-90CD-48B046B74369}"/>
              </a:ext>
            </a:extLst>
          </p:cNvPr>
          <p:cNvGrpSpPr/>
          <p:nvPr/>
        </p:nvGrpSpPr>
        <p:grpSpPr>
          <a:xfrm>
            <a:off x="1756612" y="471755"/>
            <a:ext cx="16495295" cy="8726343"/>
            <a:chOff x="1171074" y="597912"/>
            <a:chExt cx="10996863" cy="5817562"/>
          </a:xfrm>
        </p:grpSpPr>
        <p:pic>
          <p:nvPicPr>
            <p:cNvPr id="19" name="Picture 18">
              <a:extLst>
                <a:ext uri="{FF2B5EF4-FFF2-40B4-BE49-F238E27FC236}">
                  <a16:creationId xmlns:a16="http://schemas.microsoft.com/office/drawing/2014/main" id="{307D4265-9EF4-0408-36CA-1750C7599353}"/>
                </a:ext>
              </a:extLst>
            </p:cNvPr>
            <p:cNvPicPr>
              <a:picLocks noChangeAspect="1"/>
            </p:cNvPicPr>
            <p:nvPr/>
          </p:nvPicPr>
          <p:blipFill>
            <a:blip r:embed="rId5"/>
            <a:stretch>
              <a:fillRect/>
            </a:stretch>
          </p:blipFill>
          <p:spPr>
            <a:xfrm rot="2700000">
              <a:off x="9098773" y="2230799"/>
              <a:ext cx="1958726" cy="4179603"/>
            </a:xfrm>
            <a:prstGeom prst="rect">
              <a:avLst/>
            </a:prstGeom>
            <a:effectLst>
              <a:outerShdw blurRad="50800" dist="38100" algn="l" rotWithShape="0">
                <a:prstClr val="black">
                  <a:alpha val="40000"/>
                </a:prstClr>
              </a:outerShdw>
            </a:effectLst>
          </p:spPr>
        </p:pic>
        <p:pic>
          <p:nvPicPr>
            <p:cNvPr id="17" name="Picture 16">
              <a:extLst>
                <a:ext uri="{FF2B5EF4-FFF2-40B4-BE49-F238E27FC236}">
                  <a16:creationId xmlns:a16="http://schemas.microsoft.com/office/drawing/2014/main" id="{97B2A426-D932-B8DB-4F58-8984F774CE95}"/>
                </a:ext>
              </a:extLst>
            </p:cNvPr>
            <p:cNvPicPr>
              <a:picLocks noChangeAspect="1"/>
            </p:cNvPicPr>
            <p:nvPr/>
          </p:nvPicPr>
          <p:blipFill>
            <a:blip r:embed="rId6"/>
            <a:stretch>
              <a:fillRect/>
            </a:stretch>
          </p:blipFill>
          <p:spPr>
            <a:xfrm rot="1800000">
              <a:off x="7941753" y="1353826"/>
              <a:ext cx="1968618" cy="4154872"/>
            </a:xfrm>
            <a:prstGeom prst="rect">
              <a:avLst/>
            </a:prstGeom>
            <a:effectLst>
              <a:outerShdw blurRad="50800" dist="38100" algn="l" rotWithShape="0">
                <a:prstClr val="black">
                  <a:alpha val="40000"/>
                </a:prstClr>
              </a:outerShdw>
            </a:effectLst>
          </p:spPr>
        </p:pic>
        <p:pic>
          <p:nvPicPr>
            <p:cNvPr id="15" name="Picture 14">
              <a:extLst>
                <a:ext uri="{FF2B5EF4-FFF2-40B4-BE49-F238E27FC236}">
                  <a16:creationId xmlns:a16="http://schemas.microsoft.com/office/drawing/2014/main" id="{65A2F98E-7D0F-41CA-2F95-AB95850AAD7B}"/>
                </a:ext>
              </a:extLst>
            </p:cNvPr>
            <p:cNvPicPr>
              <a:picLocks noChangeAspect="1"/>
            </p:cNvPicPr>
            <p:nvPr/>
          </p:nvPicPr>
          <p:blipFill>
            <a:blip r:embed="rId7"/>
            <a:stretch>
              <a:fillRect/>
            </a:stretch>
          </p:blipFill>
          <p:spPr>
            <a:xfrm rot="900000">
              <a:off x="6597496" y="784538"/>
              <a:ext cx="1958725" cy="4179603"/>
            </a:xfrm>
            <a:prstGeom prst="rect">
              <a:avLst/>
            </a:prstGeom>
            <a:effectLst>
              <a:outerShdw blurRad="50800" dist="38100" algn="l" rotWithShape="0">
                <a:prstClr val="black">
                  <a:alpha val="40000"/>
                </a:prstClr>
              </a:outerShdw>
            </a:effectLst>
          </p:spPr>
        </p:pic>
        <p:pic>
          <p:nvPicPr>
            <p:cNvPr id="13" name="Picture 12">
              <a:extLst>
                <a:ext uri="{FF2B5EF4-FFF2-40B4-BE49-F238E27FC236}">
                  <a16:creationId xmlns:a16="http://schemas.microsoft.com/office/drawing/2014/main" id="{79A21CB6-31BC-E085-8181-321F25A9AECB}"/>
                </a:ext>
              </a:extLst>
            </p:cNvPr>
            <p:cNvPicPr>
              <a:picLocks noChangeAspect="1"/>
            </p:cNvPicPr>
            <p:nvPr/>
          </p:nvPicPr>
          <p:blipFill>
            <a:blip r:embed="rId8"/>
            <a:stretch>
              <a:fillRect/>
            </a:stretch>
          </p:blipFill>
          <p:spPr>
            <a:xfrm>
              <a:off x="5142431" y="597912"/>
              <a:ext cx="1973564" cy="4184550"/>
            </a:xfrm>
            <a:prstGeom prst="rect">
              <a:avLst/>
            </a:prstGeom>
            <a:effectLst>
              <a:outerShdw blurRad="50800" dist="38100" algn="l" rotWithShape="0">
                <a:prstClr val="black">
                  <a:alpha val="40000"/>
                </a:prstClr>
              </a:outerShdw>
            </a:effectLst>
          </p:spPr>
        </p:pic>
        <p:pic>
          <p:nvPicPr>
            <p:cNvPr id="11" name="Picture 10">
              <a:extLst>
                <a:ext uri="{FF2B5EF4-FFF2-40B4-BE49-F238E27FC236}">
                  <a16:creationId xmlns:a16="http://schemas.microsoft.com/office/drawing/2014/main" id="{19024213-58C0-EE4D-BAB7-8BD7E55D9732}"/>
                </a:ext>
              </a:extLst>
            </p:cNvPr>
            <p:cNvPicPr>
              <a:picLocks noChangeAspect="1"/>
            </p:cNvPicPr>
            <p:nvPr/>
          </p:nvPicPr>
          <p:blipFill>
            <a:blip r:embed="rId9"/>
            <a:stretch>
              <a:fillRect/>
            </a:stretch>
          </p:blipFill>
          <p:spPr>
            <a:xfrm rot="20700000">
              <a:off x="3704681" y="784841"/>
              <a:ext cx="1963671" cy="4199389"/>
            </a:xfrm>
            <a:prstGeom prst="rect">
              <a:avLst/>
            </a:prstGeom>
            <a:effectLst>
              <a:outerShdw blurRad="50800" dist="38100" algn="l" rotWithShape="0">
                <a:prstClr val="black">
                  <a:alpha val="40000"/>
                </a:prstClr>
              </a:outerShdw>
            </a:effectLst>
          </p:spPr>
        </p:pic>
        <p:pic>
          <p:nvPicPr>
            <p:cNvPr id="9" name="Picture 8">
              <a:extLst>
                <a:ext uri="{FF2B5EF4-FFF2-40B4-BE49-F238E27FC236}">
                  <a16:creationId xmlns:a16="http://schemas.microsoft.com/office/drawing/2014/main" id="{A082E176-E550-8455-20BB-7C953D17FCBA}"/>
                </a:ext>
              </a:extLst>
            </p:cNvPr>
            <p:cNvPicPr>
              <a:picLocks noChangeAspect="1"/>
            </p:cNvPicPr>
            <p:nvPr/>
          </p:nvPicPr>
          <p:blipFill>
            <a:blip r:embed="rId10"/>
            <a:stretch>
              <a:fillRect/>
            </a:stretch>
          </p:blipFill>
          <p:spPr>
            <a:xfrm rot="19800000">
              <a:off x="2332980" y="1341764"/>
              <a:ext cx="1983457" cy="4199389"/>
            </a:xfrm>
            <a:prstGeom prst="rect">
              <a:avLst/>
            </a:prstGeom>
            <a:effectLst>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EA5F242B-3FB1-87EF-A006-C7F9E69CE0DC}"/>
                </a:ext>
              </a:extLst>
            </p:cNvPr>
            <p:cNvPicPr>
              <a:picLocks noChangeAspect="1"/>
            </p:cNvPicPr>
            <p:nvPr/>
          </p:nvPicPr>
          <p:blipFill>
            <a:blip r:embed="rId11"/>
            <a:stretch>
              <a:fillRect/>
            </a:stretch>
          </p:blipFill>
          <p:spPr>
            <a:xfrm rot="18900000">
              <a:off x="1171074" y="2211140"/>
              <a:ext cx="1983457" cy="4204334"/>
            </a:xfrm>
            <a:prstGeom prst="rect">
              <a:avLst/>
            </a:prstGeom>
            <a:effectLst>
              <a:outerShdw blurRad="50800" dist="38100" algn="l" rotWithShape="0">
                <a:prstClr val="black">
                  <a:alpha val="40000"/>
                </a:prstClr>
              </a:outerShdw>
            </a:effectLst>
          </p:spPr>
        </p:pic>
      </p:grpSp>
      <p:sp>
        <p:nvSpPr>
          <p:cNvPr id="23" name="Footer Placeholder 6">
            <a:extLst>
              <a:ext uri="{FF2B5EF4-FFF2-40B4-BE49-F238E27FC236}">
                <a16:creationId xmlns:a16="http://schemas.microsoft.com/office/drawing/2014/main" id="{C09998C6-E6E1-5E1A-B175-450817D00A9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sp>
        <p:nvSpPr>
          <p:cNvPr id="6" name="TextBox 5">
            <a:extLst>
              <a:ext uri="{FF2B5EF4-FFF2-40B4-BE49-F238E27FC236}">
                <a16:creationId xmlns:a16="http://schemas.microsoft.com/office/drawing/2014/main" id="{074A5D04-A4F0-2592-7EE6-4004D6483543}"/>
              </a:ext>
            </a:extLst>
          </p:cNvPr>
          <p:cNvSpPr txBox="1"/>
          <p:nvPr/>
        </p:nvSpPr>
        <p:spPr>
          <a:xfrm>
            <a:off x="6019800" y="7372171"/>
            <a:ext cx="6705601" cy="1569660"/>
          </a:xfrm>
          <a:prstGeom prst="rect">
            <a:avLst/>
          </a:prstGeom>
          <a:noFill/>
        </p:spPr>
        <p:txBody>
          <a:bodyPr wrap="square">
            <a:spAutoFit/>
          </a:bodyPr>
          <a:lstStyle/>
          <a:p>
            <a:pPr algn="ctr"/>
            <a:r>
              <a:rPr lang="en-US" sz="3200" dirty="0">
                <a:effectLst>
                  <a:outerShdw blurRad="50800" dist="38100" dir="2700000" algn="tl" rotWithShape="0">
                    <a:prstClr val="black">
                      <a:alpha val="40000"/>
                    </a:prstClr>
                  </a:outerShdw>
                </a:effectLst>
                <a:latin typeface="Public Sans" panose="020B0604020202020204" charset="0"/>
              </a:rPr>
              <a:t>Find out more:</a:t>
            </a:r>
          </a:p>
          <a:p>
            <a:pPr algn="ctr"/>
            <a:endParaRPr lang="en-US" sz="3200" dirty="0">
              <a:effectLst>
                <a:outerShdw blurRad="50800" dist="38100" dir="2700000" algn="tl" rotWithShape="0">
                  <a:prstClr val="black">
                    <a:alpha val="40000"/>
                  </a:prstClr>
                </a:outerShdw>
              </a:effectLst>
              <a:latin typeface="Public Sans" panose="020B0604020202020204" charset="0"/>
            </a:endParaRPr>
          </a:p>
          <a:p>
            <a:pPr algn="ctr"/>
            <a:r>
              <a:rPr lang="en-GB" sz="3200" dirty="0">
                <a:effectLst>
                  <a:outerShdw blurRad="50800" dist="38100" dir="2700000" algn="tl" rotWithShape="0">
                    <a:prstClr val="black">
                      <a:alpha val="40000"/>
                    </a:prstClr>
                  </a:outerShdw>
                </a:effectLst>
                <a:latin typeface="Public Sans" panose="020B0604020202020204" charset="0"/>
              </a:rPr>
              <a:t>https://unesco.org.uk/our-sites</a:t>
            </a:r>
          </a:p>
        </p:txBody>
      </p:sp>
    </p:spTree>
    <p:extLst>
      <p:ext uri="{BB962C8B-B14F-4D97-AF65-F5344CB8AC3E}">
        <p14:creationId xmlns:p14="http://schemas.microsoft.com/office/powerpoint/2010/main" val="319793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p:nvPr/>
        </p:nvSpPr>
        <p:spPr>
          <a:xfrm>
            <a:off x="0" y="0"/>
            <a:ext cx="18283428" cy="10287000"/>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142" name="Google Shape;142;p7"/>
          <p:cNvPicPr preferRelativeResize="0"/>
          <p:nvPr/>
        </p:nvPicPr>
        <p:blipFill rotWithShape="1">
          <a:blip r:embed="rId3">
            <a:alphaModFix/>
          </a:blip>
          <a:srcRect l="2700" t="390" r="28113" b="5886"/>
          <a:stretch/>
        </p:blipFill>
        <p:spPr>
          <a:xfrm>
            <a:off x="4781742" y="0"/>
            <a:ext cx="13501686" cy="10288197"/>
          </a:xfrm>
          <a:custGeom>
            <a:avLst/>
            <a:gdLst/>
            <a:ahLst/>
            <a:cxnLst/>
            <a:rect l="l" t="t" r="r" b="b"/>
            <a:pathLst>
              <a:path w="11862684" h="6858000" extrusionOk="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ln>
            <a:noFill/>
          </a:ln>
        </p:spPr>
      </p:pic>
      <p:sp>
        <p:nvSpPr>
          <p:cNvPr id="143" name="Google Shape;143;p7"/>
          <p:cNvSpPr txBox="1">
            <a:spLocks noGrp="1"/>
          </p:cNvSpPr>
          <p:nvPr>
            <p:ph type="ftr" idx="11"/>
          </p:nvPr>
        </p:nvSpPr>
        <p:spPr>
          <a:xfrm>
            <a:off x="0" y="9534526"/>
            <a:ext cx="18288000" cy="547688"/>
          </a:xfrm>
          <a:prstGeom prst="rect">
            <a:avLst/>
          </a:prstGeom>
          <a:noFill/>
          <a:ln>
            <a:noFill/>
          </a:ln>
        </p:spPr>
        <p:txBody>
          <a:bodyPr spcFirstLastPara="1" vert="horz" wrap="square" lIns="137138" tIns="68550" rIns="137138" bIns="68550" rtlCol="0" anchor="ctr" anchorCtr="0">
            <a:noAutofit/>
          </a:bodyPr>
          <a:lstStyle/>
          <a:p>
            <a:r>
              <a:rPr lang="en-US"/>
              <a:t>UK National Commission for UNESCO's 'Local to Global' programme</a:t>
            </a:r>
            <a:endParaRPr/>
          </a:p>
        </p:txBody>
      </p:sp>
      <p:sp>
        <p:nvSpPr>
          <p:cNvPr id="144" name="Google Shape;144;p7"/>
          <p:cNvSpPr txBox="1"/>
          <p:nvPr/>
        </p:nvSpPr>
        <p:spPr>
          <a:xfrm>
            <a:off x="685800" y="3827785"/>
            <a:ext cx="9601200" cy="2631429"/>
          </a:xfrm>
          <a:prstGeom prst="rect">
            <a:avLst/>
          </a:prstGeom>
          <a:noFill/>
          <a:ln>
            <a:noFill/>
          </a:ln>
        </p:spPr>
        <p:txBody>
          <a:bodyPr spcFirstLastPara="1" wrap="square" lIns="137138" tIns="68550" rIns="137138" bIns="68550" anchor="t" anchorCtr="0">
            <a:spAutoFit/>
          </a:bodyPr>
          <a:lstStyle/>
          <a:p>
            <a:r>
              <a:rPr lang="en-US" sz="5400" dirty="0">
                <a:solidFill>
                  <a:schemeClr val="dk1"/>
                </a:solidFill>
                <a:latin typeface="Public Sans" panose="020B0604020202020204" charset="0"/>
                <a:ea typeface="Calibri"/>
                <a:cs typeface="Calibri"/>
                <a:sym typeface="Calibri"/>
              </a:rPr>
              <a:t>‘Local to Global’</a:t>
            </a:r>
            <a:endParaRPr sz="2700" dirty="0">
              <a:latin typeface="Public Sans" panose="020B0604020202020204" charset="0"/>
            </a:endParaRPr>
          </a:p>
          <a:p>
            <a:endParaRPr sz="2700" dirty="0">
              <a:solidFill>
                <a:schemeClr val="dk1"/>
              </a:solidFill>
              <a:latin typeface="Public Sans" panose="020B0604020202020204" charset="0"/>
              <a:ea typeface="Calibri"/>
              <a:cs typeface="Calibri"/>
              <a:sym typeface="Calibri"/>
            </a:endParaRPr>
          </a:p>
          <a:p>
            <a:r>
              <a:rPr lang="en-US" sz="2700" dirty="0">
                <a:solidFill>
                  <a:schemeClr val="dk1"/>
                </a:solidFill>
                <a:latin typeface="Public Sans" panose="020B0604020202020204" charset="0"/>
                <a:ea typeface="Calibri"/>
                <a:cs typeface="Calibri"/>
                <a:sym typeface="Calibri"/>
              </a:rPr>
              <a:t>Liam Smyth, Project Implementation Manager</a:t>
            </a:r>
            <a:endParaRPr sz="2700" dirty="0">
              <a:latin typeface="Public Sans" panose="020B0604020202020204" charset="0"/>
            </a:endParaRPr>
          </a:p>
          <a:p>
            <a:endParaRPr sz="2700" dirty="0">
              <a:solidFill>
                <a:schemeClr val="dk1"/>
              </a:solidFill>
              <a:latin typeface="Public Sans" panose="020B0604020202020204" charset="0"/>
              <a:ea typeface="Calibri"/>
              <a:cs typeface="Calibri"/>
              <a:sym typeface="Calibri"/>
            </a:endParaRPr>
          </a:p>
          <a:p>
            <a:r>
              <a:rPr lang="en-US" sz="2700" dirty="0">
                <a:solidFill>
                  <a:schemeClr val="dk1"/>
                </a:solidFill>
                <a:latin typeface="Public Sans" panose="020B0604020202020204" charset="0"/>
                <a:ea typeface="Calibri"/>
                <a:cs typeface="Calibri"/>
                <a:sym typeface="Calibri"/>
              </a:rPr>
              <a:t>lsmyth@unesco.org.uk</a:t>
            </a:r>
            <a:endParaRPr sz="2700" dirty="0">
              <a:latin typeface="Public Sans" panose="020B0604020202020204" charset="0"/>
            </a:endParaRPr>
          </a:p>
        </p:txBody>
      </p:sp>
      <p:pic>
        <p:nvPicPr>
          <p:cNvPr id="2" name="Picture 1" descr="A blue circle with a hand gesture and text&#10;&#10;Description automatically generated">
            <a:extLst>
              <a:ext uri="{FF2B5EF4-FFF2-40B4-BE49-F238E27FC236}">
                <a16:creationId xmlns:a16="http://schemas.microsoft.com/office/drawing/2014/main" id="{1CAA1DF9-6EA5-F5C5-0ABE-18933129E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237" y="7511938"/>
            <a:ext cx="1327448" cy="1327448"/>
          </a:xfrm>
          <a:prstGeom prst="rect">
            <a:avLst/>
          </a:prstGeom>
        </p:spPr>
      </p:pic>
      <p:pic>
        <p:nvPicPr>
          <p:cNvPr id="3" name="Picture 2" descr="A red background with white text and a flag&#10;&#10;Description automatically generated">
            <a:extLst>
              <a:ext uri="{FF2B5EF4-FFF2-40B4-BE49-F238E27FC236}">
                <a16:creationId xmlns:a16="http://schemas.microsoft.com/office/drawing/2014/main" id="{6DBE7B35-BE92-3636-F30A-72D47A54B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9637" y="7505699"/>
            <a:ext cx="2000531" cy="1333687"/>
          </a:xfrm>
          <a:prstGeom prst="rect">
            <a:avLst/>
          </a:prstGeom>
        </p:spPr>
      </p:pic>
      <p:pic>
        <p:nvPicPr>
          <p:cNvPr id="4" name="Picture 3" descr="A blue and white logo&#10;&#10;Description automatically generated">
            <a:extLst>
              <a:ext uri="{FF2B5EF4-FFF2-40B4-BE49-F238E27FC236}">
                <a16:creationId xmlns:a16="http://schemas.microsoft.com/office/drawing/2014/main" id="{4E55019B-D381-C771-2836-0C04506DC2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500" y="7475062"/>
            <a:ext cx="1632017" cy="15783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8051CE-9C3A-1DE1-3AC7-106907E6FC0D}"/>
              </a:ext>
            </a:extLst>
          </p:cNvPr>
          <p:cNvPicPr>
            <a:picLocks noChangeAspect="1"/>
          </p:cNvPicPr>
          <p:nvPr/>
        </p:nvPicPr>
        <p:blipFill>
          <a:blip r:embed="rId2"/>
          <a:stretch>
            <a:fillRect/>
          </a:stretch>
        </p:blipFill>
        <p:spPr>
          <a:xfrm>
            <a:off x="0" y="0"/>
            <a:ext cx="18271082" cy="10325100"/>
          </a:xfrm>
          <a:prstGeom prst="rect">
            <a:avLst/>
          </a:prstGeom>
        </p:spPr>
      </p:pic>
      <p:sp>
        <p:nvSpPr>
          <p:cNvPr id="8" name="TextBox 7">
            <a:extLst>
              <a:ext uri="{FF2B5EF4-FFF2-40B4-BE49-F238E27FC236}">
                <a16:creationId xmlns:a16="http://schemas.microsoft.com/office/drawing/2014/main" id="{DB822A10-6EF7-4872-8633-91595BEF0B6E}"/>
              </a:ext>
            </a:extLst>
          </p:cNvPr>
          <p:cNvSpPr txBox="1"/>
          <p:nvPr/>
        </p:nvSpPr>
        <p:spPr>
          <a:xfrm>
            <a:off x="12877800" y="2435856"/>
            <a:ext cx="4812632" cy="4662815"/>
          </a:xfrm>
          <a:prstGeom prst="rect">
            <a:avLst/>
          </a:prstGeom>
          <a:noFill/>
        </p:spPr>
        <p:txBody>
          <a:bodyPr wrap="square" rtlCol="0">
            <a:spAutoFit/>
          </a:bodyPr>
          <a:lstStyle/>
          <a:p>
            <a:r>
              <a:rPr lang="en-US" sz="2700" b="1" dirty="0">
                <a:latin typeface="Public Sans" panose="020B0604020202020204" charset="0"/>
              </a:rPr>
              <a:t>“people’s awareness of UNESCO designations in the UK is generally low and some [designations] are more well-known than others”</a:t>
            </a:r>
            <a:r>
              <a:rPr lang="en-GB" sz="2700" dirty="0"/>
              <a:t>	</a:t>
            </a:r>
          </a:p>
          <a:p>
            <a:endParaRPr lang="en-GB" sz="2700" dirty="0"/>
          </a:p>
          <a:p>
            <a:r>
              <a:rPr lang="en-GB" sz="2700" dirty="0"/>
              <a:t>- UK National Commission for UNESCO’s </a:t>
            </a:r>
            <a:r>
              <a:rPr lang="en-US" sz="2700" i="1" dirty="0"/>
              <a:t>National Value of UNESCO to the United Kingdom </a:t>
            </a:r>
            <a:r>
              <a:rPr lang="en-US" sz="2700" dirty="0"/>
              <a:t>(2019)</a:t>
            </a:r>
            <a:endParaRPr lang="en-GB" sz="2700" dirty="0"/>
          </a:p>
        </p:txBody>
      </p:sp>
      <p:sp>
        <p:nvSpPr>
          <p:cNvPr id="12" name="Footer Placeholder 6">
            <a:extLst>
              <a:ext uri="{FF2B5EF4-FFF2-40B4-BE49-F238E27FC236}">
                <a16:creationId xmlns:a16="http://schemas.microsoft.com/office/drawing/2014/main" id="{25A1A59F-3152-3096-EBFD-E83A53BC47D2}"/>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sp>
        <p:nvSpPr>
          <p:cNvPr id="2" name="TextBox 1">
            <a:extLst>
              <a:ext uri="{FF2B5EF4-FFF2-40B4-BE49-F238E27FC236}">
                <a16:creationId xmlns:a16="http://schemas.microsoft.com/office/drawing/2014/main" id="{26CDF288-56C1-D1FB-9D45-428E92201892}"/>
              </a:ext>
            </a:extLst>
          </p:cNvPr>
          <p:cNvSpPr txBox="1"/>
          <p:nvPr/>
        </p:nvSpPr>
        <p:spPr>
          <a:xfrm>
            <a:off x="697832" y="738098"/>
            <a:ext cx="4812632" cy="8402300"/>
          </a:xfrm>
          <a:prstGeom prst="rect">
            <a:avLst/>
          </a:prstGeom>
          <a:noFill/>
        </p:spPr>
        <p:txBody>
          <a:bodyPr wrap="square" rtlCol="0">
            <a:spAutoFit/>
          </a:bodyPr>
          <a:lstStyle/>
          <a:p>
            <a:r>
              <a:rPr lang="en-US" sz="2700" b="1" dirty="0">
                <a:latin typeface="Public Sans" panose="020B0604020202020204" charset="0"/>
              </a:rPr>
              <a:t>Goals: </a:t>
            </a:r>
          </a:p>
          <a:p>
            <a:endParaRPr lang="en-GB" sz="2700" dirty="0"/>
          </a:p>
          <a:p>
            <a:r>
              <a:rPr lang="en-US" sz="2700" dirty="0"/>
              <a:t>Deliver an original product and promotional campaign that encourage people to visit and explore the UK UNESCO network</a:t>
            </a:r>
          </a:p>
          <a:p>
            <a:endParaRPr lang="en-US" sz="2700" dirty="0"/>
          </a:p>
          <a:p>
            <a:r>
              <a:rPr lang="en-US" sz="2700" dirty="0"/>
              <a:t>Leverage the power of the network to </a:t>
            </a:r>
            <a:r>
              <a:rPr lang="en-US" sz="2700" dirty="0" err="1"/>
              <a:t>maximise</a:t>
            </a:r>
            <a:r>
              <a:rPr lang="en-US" sz="2700" dirty="0"/>
              <a:t> groundswell and interest in the map across digital channels</a:t>
            </a:r>
            <a:r>
              <a:rPr lang="en-GB" sz="2700" dirty="0"/>
              <a:t>	</a:t>
            </a:r>
          </a:p>
          <a:p>
            <a:endParaRPr lang="en-GB" sz="2700" dirty="0"/>
          </a:p>
          <a:p>
            <a:r>
              <a:rPr lang="en-US" sz="2700" dirty="0"/>
              <a:t>Especially promote the map to international audiences including priorities languages of Visit Britain</a:t>
            </a:r>
          </a:p>
          <a:p>
            <a:endParaRPr lang="en-US" sz="2700" dirty="0"/>
          </a:p>
          <a:p>
            <a:r>
              <a:rPr lang="en-US" sz="2700" dirty="0"/>
              <a:t>Encourage deeper understanding of the diversity of UNESCO sites in the UK network</a:t>
            </a:r>
            <a:r>
              <a:rPr lang="en-GB" sz="2700" dirty="0"/>
              <a:t>	</a:t>
            </a:r>
          </a:p>
        </p:txBody>
      </p:sp>
    </p:spTree>
    <p:extLst>
      <p:ext uri="{BB962C8B-B14F-4D97-AF65-F5344CB8AC3E}">
        <p14:creationId xmlns:p14="http://schemas.microsoft.com/office/powerpoint/2010/main" val="148378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8051CE-9C3A-1DE1-3AC7-106907E6FC0D}"/>
              </a:ext>
            </a:extLst>
          </p:cNvPr>
          <p:cNvPicPr>
            <a:picLocks noChangeAspect="1"/>
          </p:cNvPicPr>
          <p:nvPr/>
        </p:nvPicPr>
        <p:blipFill>
          <a:blip r:embed="rId2"/>
          <a:stretch>
            <a:fillRect/>
          </a:stretch>
        </p:blipFill>
        <p:spPr>
          <a:xfrm>
            <a:off x="0" y="0"/>
            <a:ext cx="18271082" cy="10325100"/>
          </a:xfrm>
          <a:prstGeom prst="rect">
            <a:avLst/>
          </a:prstGeom>
        </p:spPr>
      </p:pic>
      <p:sp>
        <p:nvSpPr>
          <p:cNvPr id="16" name="TextBox 15">
            <a:extLst>
              <a:ext uri="{FF2B5EF4-FFF2-40B4-BE49-F238E27FC236}">
                <a16:creationId xmlns:a16="http://schemas.microsoft.com/office/drawing/2014/main" id="{07724070-40FD-9560-4797-64063FB67CB5}"/>
              </a:ext>
            </a:extLst>
          </p:cNvPr>
          <p:cNvSpPr txBox="1"/>
          <p:nvPr/>
        </p:nvSpPr>
        <p:spPr>
          <a:xfrm>
            <a:off x="12725400" y="800100"/>
            <a:ext cx="4812632" cy="11310789"/>
          </a:xfrm>
          <a:prstGeom prst="rect">
            <a:avLst/>
          </a:prstGeom>
          <a:noFill/>
        </p:spPr>
        <p:txBody>
          <a:bodyPr wrap="square" rtlCol="0">
            <a:spAutoFit/>
          </a:bodyPr>
          <a:lstStyle/>
          <a:p>
            <a:r>
              <a:rPr lang="en-US" sz="2700" b="1" dirty="0">
                <a:latin typeface="Public Sans" panose="020B0604020202020204" charset="0"/>
              </a:rPr>
              <a:t>		Outputs: </a:t>
            </a:r>
          </a:p>
          <a:p>
            <a:endParaRPr lang="en-GB" sz="2700" dirty="0"/>
          </a:p>
          <a:p>
            <a:r>
              <a:rPr lang="en-GB" sz="2700" dirty="0"/>
              <a:t>		7-week network-			wide social media 			campaign</a:t>
            </a:r>
          </a:p>
          <a:p>
            <a:endParaRPr lang="en-GB" sz="2700" dirty="0"/>
          </a:p>
          <a:p>
            <a:endParaRPr lang="en-GB" sz="2700" dirty="0"/>
          </a:p>
          <a:p>
            <a:r>
              <a:rPr lang="en-GB" sz="2700" dirty="0"/>
              <a:t>		56 posts from 			UKNC’s own 				channels</a:t>
            </a:r>
          </a:p>
          <a:p>
            <a:r>
              <a:rPr lang="en-GB" sz="2700" dirty="0"/>
              <a:t>		</a:t>
            </a:r>
          </a:p>
          <a:p>
            <a:endParaRPr lang="en-GB" sz="2700" dirty="0"/>
          </a:p>
          <a:p>
            <a:r>
              <a:rPr lang="en-GB" sz="2700" dirty="0"/>
              <a:t>		</a:t>
            </a:r>
            <a:r>
              <a:rPr lang="en-US" sz="2700" dirty="0"/>
              <a:t>100+ posts from 			network and 			partners</a:t>
            </a:r>
          </a:p>
          <a:p>
            <a:endParaRPr lang="en-GB" sz="2700" dirty="0"/>
          </a:p>
          <a:p>
            <a:endParaRPr lang="en-GB" sz="2700" dirty="0"/>
          </a:p>
          <a:p>
            <a:r>
              <a:rPr lang="en-GB" sz="2700" dirty="0"/>
              <a:t>		Translated versions 			of the map in 7 			languages</a:t>
            </a:r>
          </a:p>
          <a:p>
            <a:r>
              <a:rPr lang="en-GB" sz="2700" dirty="0"/>
              <a:t>			</a:t>
            </a:r>
          </a:p>
          <a:p>
            <a:endParaRPr lang="en-GB" sz="2700" dirty="0"/>
          </a:p>
          <a:p>
            <a:endParaRPr lang="en-GB" sz="2700" dirty="0"/>
          </a:p>
          <a:p>
            <a:endParaRPr lang="en-GB" sz="2700" dirty="0"/>
          </a:p>
          <a:p>
            <a:endParaRPr lang="en-GB" sz="2700" dirty="0"/>
          </a:p>
          <a:p>
            <a:endParaRPr lang="en-GB" sz="2700" dirty="0"/>
          </a:p>
          <a:p>
            <a:endParaRPr lang="en-GB" sz="2700" dirty="0"/>
          </a:p>
        </p:txBody>
      </p:sp>
      <p:sp>
        <p:nvSpPr>
          <p:cNvPr id="8" name="TextBox 7">
            <a:extLst>
              <a:ext uri="{FF2B5EF4-FFF2-40B4-BE49-F238E27FC236}">
                <a16:creationId xmlns:a16="http://schemas.microsoft.com/office/drawing/2014/main" id="{DB822A10-6EF7-4872-8633-91595BEF0B6E}"/>
              </a:ext>
            </a:extLst>
          </p:cNvPr>
          <p:cNvSpPr txBox="1"/>
          <p:nvPr/>
        </p:nvSpPr>
        <p:spPr>
          <a:xfrm>
            <a:off x="697832" y="802441"/>
            <a:ext cx="4812632" cy="8817799"/>
          </a:xfrm>
          <a:prstGeom prst="rect">
            <a:avLst/>
          </a:prstGeom>
          <a:noFill/>
        </p:spPr>
        <p:txBody>
          <a:bodyPr wrap="square" rtlCol="0">
            <a:spAutoFit/>
          </a:bodyPr>
          <a:lstStyle/>
          <a:p>
            <a:r>
              <a:rPr lang="en-US" sz="2700" b="1" dirty="0">
                <a:latin typeface="Public Sans" panose="020B0604020202020204" charset="0"/>
              </a:rPr>
              <a:t>		Outputs: </a:t>
            </a:r>
          </a:p>
          <a:p>
            <a:endParaRPr lang="en-GB" sz="2700" dirty="0"/>
          </a:p>
          <a:p>
            <a:r>
              <a:rPr lang="en-GB" sz="2700" dirty="0"/>
              <a:t>		A brand-new 			illustrated map of 			UK UNESCO Sites</a:t>
            </a:r>
          </a:p>
          <a:p>
            <a:endParaRPr lang="en-GB" sz="2700" dirty="0"/>
          </a:p>
          <a:p>
            <a:endParaRPr lang="en-GB" sz="2700" dirty="0"/>
          </a:p>
          <a:p>
            <a:r>
              <a:rPr lang="en-GB" sz="2700" dirty="0"/>
              <a:t>		A fully interactive 			digital version of 			the map</a:t>
            </a:r>
          </a:p>
          <a:p>
            <a:r>
              <a:rPr lang="en-GB" sz="2700" dirty="0"/>
              <a:t>		</a:t>
            </a:r>
          </a:p>
          <a:p>
            <a:endParaRPr lang="en-GB" sz="2700" dirty="0"/>
          </a:p>
          <a:p>
            <a:r>
              <a:rPr lang="en-GB" sz="2700" dirty="0"/>
              <a:t>		Animated short film 		of the map for 			digital audiences</a:t>
            </a:r>
          </a:p>
          <a:p>
            <a:endParaRPr lang="en-GB" sz="2700" dirty="0"/>
          </a:p>
          <a:p>
            <a:endParaRPr lang="en-GB" sz="2700" dirty="0"/>
          </a:p>
          <a:p>
            <a:r>
              <a:rPr lang="en-GB" sz="2700" dirty="0"/>
              <a:t>		25,000 printed 			hardcopies of the 			map</a:t>
            </a:r>
          </a:p>
          <a:p>
            <a:r>
              <a:rPr lang="en-GB" sz="2700" dirty="0"/>
              <a:t>		</a:t>
            </a:r>
          </a:p>
        </p:txBody>
      </p:sp>
      <p:sp>
        <p:nvSpPr>
          <p:cNvPr id="12" name="Footer Placeholder 6">
            <a:extLst>
              <a:ext uri="{FF2B5EF4-FFF2-40B4-BE49-F238E27FC236}">
                <a16:creationId xmlns:a16="http://schemas.microsoft.com/office/drawing/2014/main" id="{25A1A59F-3152-3096-EBFD-E83A53BC47D2}"/>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pic>
        <p:nvPicPr>
          <p:cNvPr id="3" name="Graphic 2" descr="Pencil outline">
            <a:extLst>
              <a:ext uri="{FF2B5EF4-FFF2-40B4-BE49-F238E27FC236}">
                <a16:creationId xmlns:a16="http://schemas.microsoft.com/office/drawing/2014/main" id="{E4BDCF28-F9CE-C127-34AC-2AEBFC21F5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5400" y="1866900"/>
            <a:ext cx="914400" cy="914400"/>
          </a:xfrm>
          <a:prstGeom prst="rect">
            <a:avLst/>
          </a:prstGeom>
        </p:spPr>
      </p:pic>
      <p:pic>
        <p:nvPicPr>
          <p:cNvPr id="6" name="Graphic 5" descr="Cursor outline">
            <a:extLst>
              <a:ext uri="{FF2B5EF4-FFF2-40B4-BE49-F238E27FC236}">
                <a16:creationId xmlns:a16="http://schemas.microsoft.com/office/drawing/2014/main" id="{BC3CA666-5BE5-F64E-D31E-DF7A46E6B9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5400" y="3932910"/>
            <a:ext cx="914400" cy="914400"/>
          </a:xfrm>
          <a:prstGeom prst="rect">
            <a:avLst/>
          </a:prstGeom>
        </p:spPr>
      </p:pic>
      <p:pic>
        <p:nvPicPr>
          <p:cNvPr id="10" name="Graphic 9" descr="Film strip outline">
            <a:extLst>
              <a:ext uri="{FF2B5EF4-FFF2-40B4-BE49-F238E27FC236}">
                <a16:creationId xmlns:a16="http://schemas.microsoft.com/office/drawing/2014/main" id="{831CE7DD-FF8E-E265-81C9-ED740585BA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5400" y="5986220"/>
            <a:ext cx="914400" cy="914400"/>
          </a:xfrm>
          <a:prstGeom prst="rect">
            <a:avLst/>
          </a:prstGeom>
        </p:spPr>
      </p:pic>
      <p:pic>
        <p:nvPicPr>
          <p:cNvPr id="15" name="Graphic 14" descr="World outline">
            <a:extLst>
              <a:ext uri="{FF2B5EF4-FFF2-40B4-BE49-F238E27FC236}">
                <a16:creationId xmlns:a16="http://schemas.microsoft.com/office/drawing/2014/main" id="{D635195D-C67C-18E4-D46C-753E116362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82600" y="7988730"/>
            <a:ext cx="914400" cy="914400"/>
          </a:xfrm>
          <a:prstGeom prst="rect">
            <a:avLst/>
          </a:prstGeom>
        </p:spPr>
      </p:pic>
      <p:pic>
        <p:nvPicPr>
          <p:cNvPr id="18" name="Graphic 17" descr="Connections outline">
            <a:extLst>
              <a:ext uri="{FF2B5EF4-FFF2-40B4-BE49-F238E27FC236}">
                <a16:creationId xmlns:a16="http://schemas.microsoft.com/office/drawing/2014/main" id="{EFF2AEB9-DCE6-0EB8-BF99-EBF1A46ED4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82600" y="1866900"/>
            <a:ext cx="914400" cy="914400"/>
          </a:xfrm>
          <a:prstGeom prst="rect">
            <a:avLst/>
          </a:prstGeom>
        </p:spPr>
      </p:pic>
      <p:pic>
        <p:nvPicPr>
          <p:cNvPr id="20" name="Graphic 19" descr="Online Network outline">
            <a:extLst>
              <a:ext uri="{FF2B5EF4-FFF2-40B4-BE49-F238E27FC236}">
                <a16:creationId xmlns:a16="http://schemas.microsoft.com/office/drawing/2014/main" id="{7DDC56A6-735B-409E-2CB1-B44DA5E691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182600" y="3932910"/>
            <a:ext cx="914400" cy="914400"/>
          </a:xfrm>
          <a:prstGeom prst="rect">
            <a:avLst/>
          </a:prstGeom>
        </p:spPr>
      </p:pic>
      <p:pic>
        <p:nvPicPr>
          <p:cNvPr id="22" name="Graphic 21" descr="Influencer outline">
            <a:extLst>
              <a:ext uri="{FF2B5EF4-FFF2-40B4-BE49-F238E27FC236}">
                <a16:creationId xmlns:a16="http://schemas.microsoft.com/office/drawing/2014/main" id="{05DE8B78-1FA4-91E7-1ED1-5872D8AAB1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182600" y="5986220"/>
            <a:ext cx="914400" cy="914400"/>
          </a:xfrm>
          <a:prstGeom prst="rect">
            <a:avLst/>
          </a:prstGeom>
        </p:spPr>
      </p:pic>
      <p:pic>
        <p:nvPicPr>
          <p:cNvPr id="24" name="Graphic 23" descr="Map with pin outline">
            <a:extLst>
              <a:ext uri="{FF2B5EF4-FFF2-40B4-BE49-F238E27FC236}">
                <a16:creationId xmlns:a16="http://schemas.microsoft.com/office/drawing/2014/main" id="{43FFCD11-388D-7EE9-BB53-0288C52D98E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95400" y="7988730"/>
            <a:ext cx="914400" cy="914400"/>
          </a:xfrm>
          <a:prstGeom prst="rect">
            <a:avLst/>
          </a:prstGeom>
        </p:spPr>
      </p:pic>
    </p:spTree>
    <p:extLst>
      <p:ext uri="{BB962C8B-B14F-4D97-AF65-F5344CB8AC3E}">
        <p14:creationId xmlns:p14="http://schemas.microsoft.com/office/powerpoint/2010/main" val="258971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612A09-88F1-1C92-1146-2BD26FFA3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 y="0"/>
            <a:ext cx="18271082" cy="10287000"/>
          </a:xfrm>
          <a:prstGeom prst="rect">
            <a:avLst/>
          </a:prstGeom>
        </p:spPr>
      </p:pic>
      <p:sp>
        <p:nvSpPr>
          <p:cNvPr id="23" name="Footer Placeholder 6">
            <a:extLst>
              <a:ext uri="{FF2B5EF4-FFF2-40B4-BE49-F238E27FC236}">
                <a16:creationId xmlns:a16="http://schemas.microsoft.com/office/drawing/2014/main" id="{C09998C6-E6E1-5E1A-B175-450817D00A9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pic>
        <p:nvPicPr>
          <p:cNvPr id="10" name="Picture 9">
            <a:extLst>
              <a:ext uri="{FF2B5EF4-FFF2-40B4-BE49-F238E27FC236}">
                <a16:creationId xmlns:a16="http://schemas.microsoft.com/office/drawing/2014/main" id="{95CB77D9-B533-B2DA-A3AB-C030EAAC7972}"/>
              </a:ext>
            </a:extLst>
          </p:cNvPr>
          <p:cNvPicPr>
            <a:picLocks noChangeAspect="1"/>
          </p:cNvPicPr>
          <p:nvPr/>
        </p:nvPicPr>
        <p:blipFill rotWithShape="1">
          <a:blip r:embed="rId5"/>
          <a:srcRect t="466"/>
          <a:stretch/>
        </p:blipFill>
        <p:spPr>
          <a:xfrm>
            <a:off x="9390519" y="4974624"/>
            <a:ext cx="6505691" cy="4588476"/>
          </a:xfrm>
          <a:prstGeom prst="rect">
            <a:avLst/>
          </a:prstGeom>
        </p:spPr>
      </p:pic>
      <p:pic>
        <p:nvPicPr>
          <p:cNvPr id="12" name="Picture 11">
            <a:extLst>
              <a:ext uri="{FF2B5EF4-FFF2-40B4-BE49-F238E27FC236}">
                <a16:creationId xmlns:a16="http://schemas.microsoft.com/office/drawing/2014/main" id="{5D438C41-81F4-6EE1-BEAD-EB691305534A}"/>
              </a:ext>
            </a:extLst>
          </p:cNvPr>
          <p:cNvPicPr>
            <a:picLocks noChangeAspect="1"/>
          </p:cNvPicPr>
          <p:nvPr/>
        </p:nvPicPr>
        <p:blipFill rotWithShape="1">
          <a:blip r:embed="rId6"/>
          <a:srcRect t="466"/>
          <a:stretch/>
        </p:blipFill>
        <p:spPr>
          <a:xfrm>
            <a:off x="2438399" y="4974624"/>
            <a:ext cx="6494921" cy="4588476"/>
          </a:xfrm>
          <a:prstGeom prst="rect">
            <a:avLst/>
          </a:prstGeom>
        </p:spPr>
      </p:pic>
      <p:pic>
        <p:nvPicPr>
          <p:cNvPr id="14" name="Picture 13">
            <a:extLst>
              <a:ext uri="{FF2B5EF4-FFF2-40B4-BE49-F238E27FC236}">
                <a16:creationId xmlns:a16="http://schemas.microsoft.com/office/drawing/2014/main" id="{BFE46E55-8105-80B3-5AFF-839B34134F9B}"/>
              </a:ext>
            </a:extLst>
          </p:cNvPr>
          <p:cNvPicPr>
            <a:picLocks noChangeAspect="1"/>
          </p:cNvPicPr>
          <p:nvPr/>
        </p:nvPicPr>
        <p:blipFill>
          <a:blip r:embed="rId7"/>
          <a:stretch>
            <a:fillRect/>
          </a:stretch>
        </p:blipFill>
        <p:spPr>
          <a:xfrm>
            <a:off x="2438400" y="182434"/>
            <a:ext cx="6494920" cy="4604608"/>
          </a:xfrm>
          <a:prstGeom prst="rect">
            <a:avLst/>
          </a:prstGeom>
        </p:spPr>
      </p:pic>
      <p:pic>
        <p:nvPicPr>
          <p:cNvPr id="16" name="Picture 15">
            <a:extLst>
              <a:ext uri="{FF2B5EF4-FFF2-40B4-BE49-F238E27FC236}">
                <a16:creationId xmlns:a16="http://schemas.microsoft.com/office/drawing/2014/main" id="{7BD899BB-AFA3-B2C0-9539-239F7E0D7A8C}"/>
              </a:ext>
            </a:extLst>
          </p:cNvPr>
          <p:cNvPicPr>
            <a:picLocks noChangeAspect="1"/>
          </p:cNvPicPr>
          <p:nvPr/>
        </p:nvPicPr>
        <p:blipFill rotWithShape="1">
          <a:blip r:embed="rId8"/>
          <a:srcRect b="351"/>
          <a:stretch/>
        </p:blipFill>
        <p:spPr>
          <a:xfrm>
            <a:off x="9390520" y="266700"/>
            <a:ext cx="6494920" cy="4588476"/>
          </a:xfrm>
          <a:prstGeom prst="rect">
            <a:avLst/>
          </a:prstGeom>
        </p:spPr>
      </p:pic>
    </p:spTree>
    <p:extLst>
      <p:ext uri="{BB962C8B-B14F-4D97-AF65-F5344CB8AC3E}">
        <p14:creationId xmlns:p14="http://schemas.microsoft.com/office/powerpoint/2010/main" val="392671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612A09-88F1-1C92-1146-2BD26FFA3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 y="0"/>
            <a:ext cx="18271082" cy="10287000"/>
          </a:xfrm>
          <a:prstGeom prst="rect">
            <a:avLst/>
          </a:prstGeom>
        </p:spPr>
      </p:pic>
      <p:sp>
        <p:nvSpPr>
          <p:cNvPr id="23" name="Footer Placeholder 6">
            <a:extLst>
              <a:ext uri="{FF2B5EF4-FFF2-40B4-BE49-F238E27FC236}">
                <a16:creationId xmlns:a16="http://schemas.microsoft.com/office/drawing/2014/main" id="{C09998C6-E6E1-5E1A-B175-450817D00A9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sp>
        <p:nvSpPr>
          <p:cNvPr id="2" name="Freeform 14">
            <a:extLst>
              <a:ext uri="{FF2B5EF4-FFF2-40B4-BE49-F238E27FC236}">
                <a16:creationId xmlns:a16="http://schemas.microsoft.com/office/drawing/2014/main" id="{F2F33A94-378B-4615-759D-2990DA213EC1}"/>
              </a:ext>
            </a:extLst>
          </p:cNvPr>
          <p:cNvSpPr/>
          <p:nvPr/>
        </p:nvSpPr>
        <p:spPr>
          <a:xfrm>
            <a:off x="800791" y="516488"/>
            <a:ext cx="6781800" cy="8703712"/>
          </a:xfrm>
          <a:custGeom>
            <a:avLst/>
            <a:gdLst/>
            <a:ahLst/>
            <a:cxnLst/>
            <a:rect l="l" t="t" r="r" b="b"/>
            <a:pathLst>
              <a:path w="2456655" h="3148252">
                <a:moveTo>
                  <a:pt x="0" y="0"/>
                </a:moveTo>
                <a:lnTo>
                  <a:pt x="2456655" y="0"/>
                </a:lnTo>
                <a:lnTo>
                  <a:pt x="2456655" y="3148252"/>
                </a:lnTo>
                <a:lnTo>
                  <a:pt x="0" y="3148252"/>
                </a:lnTo>
                <a:lnTo>
                  <a:pt x="0" y="0"/>
                </a:lnTo>
                <a:close/>
              </a:path>
            </a:pathLst>
          </a:custGeom>
          <a:blipFill>
            <a:blip r:embed="rId5"/>
            <a:stretch>
              <a:fillRect/>
            </a:stretch>
          </a:blipFill>
        </p:spPr>
        <p:txBody>
          <a:bodyPr/>
          <a:lstStyle/>
          <a:p>
            <a:endParaRPr lang="en-GB"/>
          </a:p>
        </p:txBody>
      </p:sp>
      <p:sp>
        <p:nvSpPr>
          <p:cNvPr id="3" name="Freeform 18">
            <a:extLst>
              <a:ext uri="{FF2B5EF4-FFF2-40B4-BE49-F238E27FC236}">
                <a16:creationId xmlns:a16="http://schemas.microsoft.com/office/drawing/2014/main" id="{845D8000-B51B-F6B2-D260-A439BE7FF7D1}"/>
              </a:ext>
            </a:extLst>
          </p:cNvPr>
          <p:cNvSpPr/>
          <p:nvPr/>
        </p:nvSpPr>
        <p:spPr>
          <a:xfrm>
            <a:off x="7768160" y="529276"/>
            <a:ext cx="2981661" cy="4472491"/>
          </a:xfrm>
          <a:custGeom>
            <a:avLst/>
            <a:gdLst/>
            <a:ahLst/>
            <a:cxnLst/>
            <a:rect l="l" t="t" r="r" b="b"/>
            <a:pathLst>
              <a:path w="2874975" h="4312463">
                <a:moveTo>
                  <a:pt x="0" y="0"/>
                </a:moveTo>
                <a:lnTo>
                  <a:pt x="2874975" y="0"/>
                </a:lnTo>
                <a:lnTo>
                  <a:pt x="2874975" y="4312463"/>
                </a:lnTo>
                <a:lnTo>
                  <a:pt x="0" y="4312463"/>
                </a:lnTo>
                <a:lnTo>
                  <a:pt x="0" y="0"/>
                </a:lnTo>
                <a:close/>
              </a:path>
            </a:pathLst>
          </a:custGeom>
          <a:blipFill>
            <a:blip r:embed="rId6"/>
            <a:stretch>
              <a:fillRect/>
            </a:stretch>
          </a:blipFill>
        </p:spPr>
        <p:txBody>
          <a:bodyPr/>
          <a:lstStyle/>
          <a:p>
            <a:endParaRPr lang="en-GB"/>
          </a:p>
        </p:txBody>
      </p:sp>
      <p:sp>
        <p:nvSpPr>
          <p:cNvPr id="4" name="Freeform 19">
            <a:extLst>
              <a:ext uri="{FF2B5EF4-FFF2-40B4-BE49-F238E27FC236}">
                <a16:creationId xmlns:a16="http://schemas.microsoft.com/office/drawing/2014/main" id="{D48229D5-2EBF-EB9F-5AD8-A317A819F8B8}"/>
              </a:ext>
            </a:extLst>
          </p:cNvPr>
          <p:cNvSpPr/>
          <p:nvPr/>
        </p:nvSpPr>
        <p:spPr>
          <a:xfrm>
            <a:off x="7768160" y="5206553"/>
            <a:ext cx="2981661" cy="3975547"/>
          </a:xfrm>
          <a:custGeom>
            <a:avLst/>
            <a:gdLst/>
            <a:ahLst/>
            <a:cxnLst/>
            <a:rect l="l" t="t" r="r" b="b"/>
            <a:pathLst>
              <a:path w="2348843" h="3131790">
                <a:moveTo>
                  <a:pt x="0" y="0"/>
                </a:moveTo>
                <a:lnTo>
                  <a:pt x="2348842" y="0"/>
                </a:lnTo>
                <a:lnTo>
                  <a:pt x="2348842" y="3131790"/>
                </a:lnTo>
                <a:lnTo>
                  <a:pt x="0" y="3131790"/>
                </a:lnTo>
                <a:lnTo>
                  <a:pt x="0" y="0"/>
                </a:lnTo>
                <a:close/>
              </a:path>
            </a:pathLst>
          </a:custGeom>
          <a:blipFill>
            <a:blip r:embed="rId7"/>
            <a:stretch>
              <a:fillRect/>
            </a:stretch>
          </a:blipFill>
        </p:spPr>
        <p:txBody>
          <a:bodyPr/>
          <a:lstStyle/>
          <a:p>
            <a:endParaRPr lang="en-GB"/>
          </a:p>
        </p:txBody>
      </p:sp>
      <p:pic>
        <p:nvPicPr>
          <p:cNvPr id="7" name="Picture 6">
            <a:extLst>
              <a:ext uri="{FF2B5EF4-FFF2-40B4-BE49-F238E27FC236}">
                <a16:creationId xmlns:a16="http://schemas.microsoft.com/office/drawing/2014/main" id="{1ECD1132-3CBF-DF44-0BBF-F0E7B39607F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65937" y="1598729"/>
            <a:ext cx="8666016" cy="6501710"/>
          </a:xfrm>
          <a:prstGeom prst="rect">
            <a:avLst/>
          </a:prstGeom>
          <a:noFill/>
          <a:ln>
            <a:noFill/>
          </a:ln>
        </p:spPr>
      </p:pic>
    </p:spTree>
    <p:extLst>
      <p:ext uri="{BB962C8B-B14F-4D97-AF65-F5344CB8AC3E}">
        <p14:creationId xmlns:p14="http://schemas.microsoft.com/office/powerpoint/2010/main" val="2054481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612A09-88F1-1C92-1146-2BD26FFA3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 y="0"/>
            <a:ext cx="18271082" cy="10287000"/>
          </a:xfrm>
          <a:prstGeom prst="rect">
            <a:avLst/>
          </a:prstGeom>
        </p:spPr>
      </p:pic>
      <p:sp>
        <p:nvSpPr>
          <p:cNvPr id="23" name="Footer Placeholder 6">
            <a:extLst>
              <a:ext uri="{FF2B5EF4-FFF2-40B4-BE49-F238E27FC236}">
                <a16:creationId xmlns:a16="http://schemas.microsoft.com/office/drawing/2014/main" id="{C09998C6-E6E1-5E1A-B175-450817D00A9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pic>
        <p:nvPicPr>
          <p:cNvPr id="5" name="Picture 4" descr="A person standing at a table with a person in a suit and head scarf&#10;&#10;Description automatically generated">
            <a:extLst>
              <a:ext uri="{FF2B5EF4-FFF2-40B4-BE49-F238E27FC236}">
                <a16:creationId xmlns:a16="http://schemas.microsoft.com/office/drawing/2014/main" id="{43959BBE-19A7-5D81-AF43-EB151D7D5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199" y="1937146"/>
            <a:ext cx="8933261" cy="5955507"/>
          </a:xfrm>
          <a:prstGeom prst="rect">
            <a:avLst/>
          </a:prstGeom>
        </p:spPr>
      </p:pic>
      <p:pic>
        <p:nvPicPr>
          <p:cNvPr id="2" name="Picture 1" descr="A person standing at a podium with a screen on the wall&#10;&#10;Description automatically generated">
            <a:extLst>
              <a:ext uri="{FF2B5EF4-FFF2-40B4-BE49-F238E27FC236}">
                <a16:creationId xmlns:a16="http://schemas.microsoft.com/office/drawing/2014/main" id="{F3EF81E6-6706-F8FA-58F0-40206F639E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943100"/>
            <a:ext cx="7909713" cy="5955507"/>
          </a:xfrm>
          <a:prstGeom prst="rect">
            <a:avLst/>
          </a:prstGeom>
          <a:noFill/>
          <a:ln>
            <a:noFill/>
          </a:ln>
        </p:spPr>
      </p:pic>
    </p:spTree>
    <p:extLst>
      <p:ext uri="{BB962C8B-B14F-4D97-AF65-F5344CB8AC3E}">
        <p14:creationId xmlns:p14="http://schemas.microsoft.com/office/powerpoint/2010/main" val="213033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5053170" y="5229109"/>
            <a:ext cx="1894944" cy="1894944"/>
          </a:xfrm>
          <a:custGeom>
            <a:avLst/>
            <a:gdLst/>
            <a:ahLst/>
            <a:cxnLst/>
            <a:rect l="l" t="t" r="r" b="b"/>
            <a:pathLst>
              <a:path w="1894944" h="1894944">
                <a:moveTo>
                  <a:pt x="0" y="0"/>
                </a:moveTo>
                <a:lnTo>
                  <a:pt x="1894944" y="0"/>
                </a:lnTo>
                <a:lnTo>
                  <a:pt x="1894944" y="1894943"/>
                </a:lnTo>
                <a:lnTo>
                  <a:pt x="0" y="1894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5094207" y="3158034"/>
            <a:ext cx="1837781" cy="1837781"/>
          </a:xfrm>
          <a:custGeom>
            <a:avLst/>
            <a:gdLst/>
            <a:ahLst/>
            <a:cxnLst/>
            <a:rect l="l" t="t" r="r" b="b"/>
            <a:pathLst>
              <a:path w="1837781" h="1837781">
                <a:moveTo>
                  <a:pt x="0" y="0"/>
                </a:moveTo>
                <a:lnTo>
                  <a:pt x="1837781" y="0"/>
                </a:lnTo>
                <a:lnTo>
                  <a:pt x="1837781" y="1837780"/>
                </a:lnTo>
                <a:lnTo>
                  <a:pt x="0" y="1837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084778" y="7301397"/>
            <a:ext cx="1831727" cy="1831727"/>
          </a:xfrm>
          <a:custGeom>
            <a:avLst/>
            <a:gdLst/>
            <a:ahLst/>
            <a:cxnLst/>
            <a:rect l="l" t="t" r="r" b="b"/>
            <a:pathLst>
              <a:path w="1831727" h="1831727">
                <a:moveTo>
                  <a:pt x="0" y="0"/>
                </a:moveTo>
                <a:lnTo>
                  <a:pt x="1831727" y="0"/>
                </a:lnTo>
                <a:lnTo>
                  <a:pt x="1831727" y="1831727"/>
                </a:lnTo>
                <a:lnTo>
                  <a:pt x="0" y="1831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5461951" y="1956817"/>
            <a:ext cx="1124053" cy="1124053"/>
          </a:xfrm>
          <a:custGeom>
            <a:avLst/>
            <a:gdLst/>
            <a:ahLst/>
            <a:cxnLst/>
            <a:rect l="l" t="t" r="r" b="b"/>
            <a:pathLst>
              <a:path w="1124053" h="1124053">
                <a:moveTo>
                  <a:pt x="0" y="0"/>
                </a:moveTo>
                <a:lnTo>
                  <a:pt x="1124053" y="0"/>
                </a:lnTo>
                <a:lnTo>
                  <a:pt x="1124053" y="1124053"/>
                </a:lnTo>
                <a:lnTo>
                  <a:pt x="0" y="11240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7565136" y="1956817"/>
            <a:ext cx="1124053" cy="1124053"/>
          </a:xfrm>
          <a:custGeom>
            <a:avLst/>
            <a:gdLst/>
            <a:ahLst/>
            <a:cxnLst/>
            <a:rect l="l" t="t" r="r" b="b"/>
            <a:pathLst>
              <a:path w="1124053" h="1124053">
                <a:moveTo>
                  <a:pt x="0" y="0"/>
                </a:moveTo>
                <a:lnTo>
                  <a:pt x="1124053" y="0"/>
                </a:lnTo>
                <a:lnTo>
                  <a:pt x="1124053" y="1124053"/>
                </a:lnTo>
                <a:lnTo>
                  <a:pt x="0" y="11240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9748284" y="1956817"/>
            <a:ext cx="1118280" cy="1118280"/>
          </a:xfrm>
          <a:custGeom>
            <a:avLst/>
            <a:gdLst/>
            <a:ahLst/>
            <a:cxnLst/>
            <a:rect l="l" t="t" r="r" b="b"/>
            <a:pathLst>
              <a:path w="1118280" h="1118280">
                <a:moveTo>
                  <a:pt x="0" y="0"/>
                </a:moveTo>
                <a:lnTo>
                  <a:pt x="1118280" y="0"/>
                </a:lnTo>
                <a:lnTo>
                  <a:pt x="1118280" y="1118281"/>
                </a:lnTo>
                <a:lnTo>
                  <a:pt x="0" y="11182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7159842" y="3158034"/>
            <a:ext cx="1837781" cy="1837781"/>
          </a:xfrm>
          <a:custGeom>
            <a:avLst/>
            <a:gdLst/>
            <a:ahLst/>
            <a:cxnLst/>
            <a:rect l="l" t="t" r="r" b="b"/>
            <a:pathLst>
              <a:path w="1837781" h="1837781">
                <a:moveTo>
                  <a:pt x="0" y="0"/>
                </a:moveTo>
                <a:lnTo>
                  <a:pt x="1837781" y="0"/>
                </a:lnTo>
                <a:lnTo>
                  <a:pt x="1837781" y="1837780"/>
                </a:lnTo>
                <a:lnTo>
                  <a:pt x="0" y="1837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9359952" y="3125670"/>
            <a:ext cx="1837781" cy="1837781"/>
          </a:xfrm>
          <a:custGeom>
            <a:avLst/>
            <a:gdLst/>
            <a:ahLst/>
            <a:cxnLst/>
            <a:rect l="l" t="t" r="r" b="b"/>
            <a:pathLst>
              <a:path w="1837781" h="1837781">
                <a:moveTo>
                  <a:pt x="0" y="0"/>
                </a:moveTo>
                <a:lnTo>
                  <a:pt x="1837781" y="0"/>
                </a:lnTo>
                <a:lnTo>
                  <a:pt x="1837781" y="1837781"/>
                </a:lnTo>
                <a:lnTo>
                  <a:pt x="0" y="1837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7263278" y="7301397"/>
            <a:ext cx="1831727" cy="1831727"/>
          </a:xfrm>
          <a:custGeom>
            <a:avLst/>
            <a:gdLst/>
            <a:ahLst/>
            <a:cxnLst/>
            <a:rect l="l" t="t" r="r" b="b"/>
            <a:pathLst>
              <a:path w="1831727" h="1831727">
                <a:moveTo>
                  <a:pt x="0" y="0"/>
                </a:moveTo>
                <a:lnTo>
                  <a:pt x="1831727" y="0"/>
                </a:lnTo>
                <a:lnTo>
                  <a:pt x="1831727" y="1831727"/>
                </a:lnTo>
                <a:lnTo>
                  <a:pt x="0" y="1831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9402502" y="7301397"/>
            <a:ext cx="1831727" cy="1831727"/>
          </a:xfrm>
          <a:custGeom>
            <a:avLst/>
            <a:gdLst/>
            <a:ahLst/>
            <a:cxnLst/>
            <a:rect l="l" t="t" r="r" b="b"/>
            <a:pathLst>
              <a:path w="1831727" h="1831727">
                <a:moveTo>
                  <a:pt x="0" y="0"/>
                </a:moveTo>
                <a:lnTo>
                  <a:pt x="1831727" y="0"/>
                </a:lnTo>
                <a:lnTo>
                  <a:pt x="1831727" y="1831727"/>
                </a:lnTo>
                <a:lnTo>
                  <a:pt x="0" y="1831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7231670" y="5229109"/>
            <a:ext cx="1894944" cy="1894944"/>
          </a:xfrm>
          <a:custGeom>
            <a:avLst/>
            <a:gdLst/>
            <a:ahLst/>
            <a:cxnLst/>
            <a:rect l="l" t="t" r="r" b="b"/>
            <a:pathLst>
              <a:path w="1894944" h="1894944">
                <a:moveTo>
                  <a:pt x="0" y="0"/>
                </a:moveTo>
                <a:lnTo>
                  <a:pt x="1894943" y="0"/>
                </a:lnTo>
                <a:lnTo>
                  <a:pt x="1894943" y="1894943"/>
                </a:lnTo>
                <a:lnTo>
                  <a:pt x="0" y="1894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9359952" y="5186119"/>
            <a:ext cx="1894944" cy="1894944"/>
          </a:xfrm>
          <a:custGeom>
            <a:avLst/>
            <a:gdLst/>
            <a:ahLst/>
            <a:cxnLst/>
            <a:rect l="l" t="t" r="r" b="b"/>
            <a:pathLst>
              <a:path w="1894944" h="1894944">
                <a:moveTo>
                  <a:pt x="0" y="0"/>
                </a:moveTo>
                <a:lnTo>
                  <a:pt x="1894944" y="0"/>
                </a:lnTo>
                <a:lnTo>
                  <a:pt x="1894944" y="1894944"/>
                </a:lnTo>
                <a:lnTo>
                  <a:pt x="0" y="1894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a:off x="11677282" y="3125670"/>
            <a:ext cx="1837781" cy="1837781"/>
          </a:xfrm>
          <a:custGeom>
            <a:avLst/>
            <a:gdLst/>
            <a:ahLst/>
            <a:cxnLst/>
            <a:rect l="l" t="t" r="r" b="b"/>
            <a:pathLst>
              <a:path w="1837781" h="1837781">
                <a:moveTo>
                  <a:pt x="0" y="0"/>
                </a:moveTo>
                <a:lnTo>
                  <a:pt x="1837781" y="0"/>
                </a:lnTo>
                <a:lnTo>
                  <a:pt x="1837781" y="1837781"/>
                </a:lnTo>
                <a:lnTo>
                  <a:pt x="0" y="1837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a:off x="11669529" y="5271680"/>
            <a:ext cx="1837781" cy="1837781"/>
          </a:xfrm>
          <a:custGeom>
            <a:avLst/>
            <a:gdLst/>
            <a:ahLst/>
            <a:cxnLst/>
            <a:rect l="l" t="t" r="r" b="b"/>
            <a:pathLst>
              <a:path w="1837781" h="1837781">
                <a:moveTo>
                  <a:pt x="0" y="0"/>
                </a:moveTo>
                <a:lnTo>
                  <a:pt x="1837781" y="0"/>
                </a:lnTo>
                <a:lnTo>
                  <a:pt x="1837781" y="1837780"/>
                </a:lnTo>
                <a:lnTo>
                  <a:pt x="0" y="1837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6" name="Freeform 16"/>
          <p:cNvSpPr/>
          <p:nvPr/>
        </p:nvSpPr>
        <p:spPr>
          <a:xfrm>
            <a:off x="11689891" y="7301397"/>
            <a:ext cx="1837781" cy="1837781"/>
          </a:xfrm>
          <a:custGeom>
            <a:avLst/>
            <a:gdLst/>
            <a:ahLst/>
            <a:cxnLst/>
            <a:rect l="l" t="t" r="r" b="b"/>
            <a:pathLst>
              <a:path w="1837781" h="1837781">
                <a:moveTo>
                  <a:pt x="0" y="0"/>
                </a:moveTo>
                <a:lnTo>
                  <a:pt x="1837781" y="0"/>
                </a:lnTo>
                <a:lnTo>
                  <a:pt x="1837781" y="1837780"/>
                </a:lnTo>
                <a:lnTo>
                  <a:pt x="0" y="1837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TextBox 17"/>
          <p:cNvSpPr txBox="1"/>
          <p:nvPr/>
        </p:nvSpPr>
        <p:spPr>
          <a:xfrm>
            <a:off x="2774963" y="3565048"/>
            <a:ext cx="1520181" cy="397327"/>
          </a:xfrm>
          <a:prstGeom prst="rect">
            <a:avLst/>
          </a:prstGeom>
        </p:spPr>
        <p:txBody>
          <a:bodyPr lIns="0" tIns="0" rIns="0" bIns="0" rtlCol="0" anchor="t">
            <a:spAutoFit/>
          </a:bodyPr>
          <a:lstStyle/>
          <a:p>
            <a:pPr>
              <a:lnSpc>
                <a:spcPts val="2865"/>
              </a:lnSpc>
            </a:pPr>
            <a:r>
              <a:rPr lang="en-US" sz="3115">
                <a:solidFill>
                  <a:srgbClr val="939689"/>
                </a:solidFill>
                <a:latin typeface="Adonis"/>
              </a:rPr>
              <a:t>REACH</a:t>
            </a:r>
          </a:p>
        </p:txBody>
      </p:sp>
      <p:sp>
        <p:nvSpPr>
          <p:cNvPr id="18" name="TextBox 18"/>
          <p:cNvSpPr txBox="1"/>
          <p:nvPr/>
        </p:nvSpPr>
        <p:spPr>
          <a:xfrm>
            <a:off x="5321920" y="3821133"/>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494,624</a:t>
            </a:r>
          </a:p>
        </p:txBody>
      </p:sp>
      <p:sp>
        <p:nvSpPr>
          <p:cNvPr id="19" name="TextBox 19"/>
          <p:cNvSpPr txBox="1"/>
          <p:nvPr/>
        </p:nvSpPr>
        <p:spPr>
          <a:xfrm>
            <a:off x="2688974" y="3933800"/>
            <a:ext cx="1507430" cy="731200"/>
          </a:xfrm>
          <a:prstGeom prst="rect">
            <a:avLst/>
          </a:prstGeom>
        </p:spPr>
        <p:txBody>
          <a:bodyPr lIns="0" tIns="0" rIns="0" bIns="0" rtlCol="0" anchor="t">
            <a:spAutoFit/>
          </a:bodyPr>
          <a:lstStyle/>
          <a:p>
            <a:pPr algn="ctr">
              <a:lnSpc>
                <a:spcPts val="1958"/>
              </a:lnSpc>
            </a:pPr>
            <a:r>
              <a:rPr lang="en-US" sz="1398" dirty="0">
                <a:solidFill>
                  <a:srgbClr val="000000"/>
                </a:solidFill>
                <a:latin typeface="Public Sans"/>
              </a:rPr>
              <a:t>REACH = UNIQUE USERS WHO SAW CONTENT</a:t>
            </a:r>
          </a:p>
        </p:txBody>
      </p:sp>
      <p:sp>
        <p:nvSpPr>
          <p:cNvPr id="20" name="TextBox 20"/>
          <p:cNvSpPr txBox="1"/>
          <p:nvPr/>
        </p:nvSpPr>
        <p:spPr>
          <a:xfrm>
            <a:off x="2277183" y="388862"/>
            <a:ext cx="12101396" cy="384721"/>
          </a:xfrm>
          <a:prstGeom prst="rect">
            <a:avLst/>
          </a:prstGeom>
        </p:spPr>
        <p:txBody>
          <a:bodyPr lIns="0" tIns="0" rIns="0" bIns="0" rtlCol="0" anchor="t">
            <a:spAutoFit/>
          </a:bodyPr>
          <a:lstStyle/>
          <a:p>
            <a:pPr>
              <a:lnSpc>
                <a:spcPts val="2971"/>
              </a:lnSpc>
            </a:pPr>
            <a:r>
              <a:rPr lang="en-US" sz="3265" spc="16" dirty="0">
                <a:solidFill>
                  <a:srgbClr val="2B2C30"/>
                </a:solidFill>
                <a:latin typeface="Playfair Display Bold"/>
              </a:rPr>
              <a:t>“Discover the UK’s UNESCO Sites” Summer campaign</a:t>
            </a:r>
          </a:p>
        </p:txBody>
      </p:sp>
      <p:sp>
        <p:nvSpPr>
          <p:cNvPr id="21" name="TextBox 21"/>
          <p:cNvSpPr txBox="1"/>
          <p:nvPr/>
        </p:nvSpPr>
        <p:spPr>
          <a:xfrm>
            <a:off x="2116866" y="5595091"/>
            <a:ext cx="2836374" cy="397327"/>
          </a:xfrm>
          <a:prstGeom prst="rect">
            <a:avLst/>
          </a:prstGeom>
        </p:spPr>
        <p:txBody>
          <a:bodyPr lIns="0" tIns="0" rIns="0" bIns="0" rtlCol="0" anchor="t">
            <a:spAutoFit/>
          </a:bodyPr>
          <a:lstStyle/>
          <a:p>
            <a:pPr>
              <a:lnSpc>
                <a:spcPts val="2865"/>
              </a:lnSpc>
            </a:pPr>
            <a:r>
              <a:rPr lang="en-US" sz="3115">
                <a:solidFill>
                  <a:srgbClr val="939689"/>
                </a:solidFill>
                <a:latin typeface="Adonis"/>
              </a:rPr>
              <a:t>IMPRESSIONS</a:t>
            </a:r>
          </a:p>
        </p:txBody>
      </p:sp>
      <p:sp>
        <p:nvSpPr>
          <p:cNvPr id="22" name="TextBox 22"/>
          <p:cNvSpPr txBox="1"/>
          <p:nvPr/>
        </p:nvSpPr>
        <p:spPr>
          <a:xfrm>
            <a:off x="2116866" y="7532003"/>
            <a:ext cx="2836374" cy="397327"/>
          </a:xfrm>
          <a:prstGeom prst="rect">
            <a:avLst/>
          </a:prstGeom>
        </p:spPr>
        <p:txBody>
          <a:bodyPr lIns="0" tIns="0" rIns="0" bIns="0" rtlCol="0" anchor="t">
            <a:spAutoFit/>
          </a:bodyPr>
          <a:lstStyle/>
          <a:p>
            <a:pPr>
              <a:lnSpc>
                <a:spcPts val="2865"/>
              </a:lnSpc>
            </a:pPr>
            <a:r>
              <a:rPr lang="en-US" sz="3115">
                <a:solidFill>
                  <a:srgbClr val="939689"/>
                </a:solidFill>
                <a:latin typeface="Adonis"/>
              </a:rPr>
              <a:t>ENGAGEMENTS</a:t>
            </a:r>
          </a:p>
        </p:txBody>
      </p:sp>
      <p:sp>
        <p:nvSpPr>
          <p:cNvPr id="23" name="TextBox 23"/>
          <p:cNvSpPr txBox="1"/>
          <p:nvPr/>
        </p:nvSpPr>
        <p:spPr>
          <a:xfrm>
            <a:off x="2116866" y="5963843"/>
            <a:ext cx="2651166" cy="731200"/>
          </a:xfrm>
          <a:prstGeom prst="rect">
            <a:avLst/>
          </a:prstGeom>
        </p:spPr>
        <p:txBody>
          <a:bodyPr lIns="0" tIns="0" rIns="0" bIns="0" rtlCol="0" anchor="t">
            <a:spAutoFit/>
          </a:bodyPr>
          <a:lstStyle/>
          <a:p>
            <a:pPr algn="ctr">
              <a:lnSpc>
                <a:spcPts val="1958"/>
              </a:lnSpc>
            </a:pPr>
            <a:r>
              <a:rPr lang="en-US" sz="1398">
                <a:solidFill>
                  <a:srgbClr val="000000"/>
                </a:solidFill>
                <a:latin typeface="Public Sans"/>
              </a:rPr>
              <a:t>IMPRESSIONS = HOW MANY TIMES CONTENT SHOWED UP ON SOCIAL MEDIA CHANNEL</a:t>
            </a:r>
          </a:p>
        </p:txBody>
      </p:sp>
      <p:sp>
        <p:nvSpPr>
          <p:cNvPr id="24" name="TextBox 24"/>
          <p:cNvSpPr txBox="1"/>
          <p:nvPr/>
        </p:nvSpPr>
        <p:spPr>
          <a:xfrm>
            <a:off x="2116866" y="7913209"/>
            <a:ext cx="2836374" cy="977253"/>
          </a:xfrm>
          <a:prstGeom prst="rect">
            <a:avLst/>
          </a:prstGeom>
        </p:spPr>
        <p:txBody>
          <a:bodyPr lIns="0" tIns="0" rIns="0" bIns="0" rtlCol="0" anchor="t">
            <a:spAutoFit/>
          </a:bodyPr>
          <a:lstStyle/>
          <a:p>
            <a:pPr algn="ctr">
              <a:lnSpc>
                <a:spcPts val="1958"/>
              </a:lnSpc>
            </a:pPr>
            <a:r>
              <a:rPr lang="en-US" sz="1398">
                <a:solidFill>
                  <a:srgbClr val="000000"/>
                </a:solidFill>
                <a:latin typeface="Public Sans"/>
              </a:rPr>
              <a:t>ENGAGEMENT = NUMBER OF INTERACTIONS CONTENT HAS RECEIVED FROM USERS (LIKES, COMMENTS, SHARES, SAVES, ETC.) </a:t>
            </a:r>
          </a:p>
        </p:txBody>
      </p:sp>
      <p:sp>
        <p:nvSpPr>
          <p:cNvPr id="25" name="TextBox 25"/>
          <p:cNvSpPr txBox="1"/>
          <p:nvPr/>
        </p:nvSpPr>
        <p:spPr>
          <a:xfrm>
            <a:off x="5334376" y="5910164"/>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750,409</a:t>
            </a:r>
          </a:p>
        </p:txBody>
      </p:sp>
      <p:sp>
        <p:nvSpPr>
          <p:cNvPr id="26" name="TextBox 26"/>
          <p:cNvSpPr txBox="1"/>
          <p:nvPr/>
        </p:nvSpPr>
        <p:spPr>
          <a:xfrm>
            <a:off x="5321920" y="7993833"/>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3,945 </a:t>
            </a:r>
          </a:p>
        </p:txBody>
      </p:sp>
      <p:sp>
        <p:nvSpPr>
          <p:cNvPr id="27" name="TextBox 27"/>
          <p:cNvSpPr txBox="1"/>
          <p:nvPr/>
        </p:nvSpPr>
        <p:spPr>
          <a:xfrm>
            <a:off x="5321920" y="8413411"/>
            <a:ext cx="1404114" cy="442633"/>
          </a:xfrm>
          <a:prstGeom prst="rect">
            <a:avLst/>
          </a:prstGeom>
        </p:spPr>
        <p:txBody>
          <a:bodyPr lIns="0" tIns="0" rIns="0" bIns="0" rtlCol="0" anchor="t">
            <a:spAutoFit/>
          </a:bodyPr>
          <a:lstStyle/>
          <a:p>
            <a:pPr algn="ctr">
              <a:lnSpc>
                <a:spcPts val="1735"/>
              </a:lnSpc>
            </a:pPr>
            <a:r>
              <a:rPr lang="en-US" sz="1239">
                <a:solidFill>
                  <a:srgbClr val="000000"/>
                </a:solidFill>
                <a:latin typeface="Public Sans"/>
              </a:rPr>
              <a:t>1,070% INCREASE VS PREVIOUS MONTH</a:t>
            </a:r>
          </a:p>
        </p:txBody>
      </p:sp>
      <p:sp>
        <p:nvSpPr>
          <p:cNvPr id="28" name="TextBox 28"/>
          <p:cNvSpPr txBox="1"/>
          <p:nvPr/>
        </p:nvSpPr>
        <p:spPr>
          <a:xfrm>
            <a:off x="7448441" y="3783010"/>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263,345</a:t>
            </a:r>
          </a:p>
        </p:txBody>
      </p:sp>
      <p:sp>
        <p:nvSpPr>
          <p:cNvPr id="29" name="TextBox 29"/>
          <p:cNvSpPr txBox="1"/>
          <p:nvPr/>
        </p:nvSpPr>
        <p:spPr>
          <a:xfrm>
            <a:off x="7500420" y="5910164"/>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342,211</a:t>
            </a:r>
          </a:p>
        </p:txBody>
      </p:sp>
      <p:sp>
        <p:nvSpPr>
          <p:cNvPr id="30" name="TextBox 30"/>
          <p:cNvSpPr txBox="1"/>
          <p:nvPr/>
        </p:nvSpPr>
        <p:spPr>
          <a:xfrm>
            <a:off x="7504176" y="7993029"/>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3562</a:t>
            </a:r>
          </a:p>
        </p:txBody>
      </p:sp>
      <p:sp>
        <p:nvSpPr>
          <p:cNvPr id="31" name="TextBox 31"/>
          <p:cNvSpPr txBox="1"/>
          <p:nvPr/>
        </p:nvSpPr>
        <p:spPr>
          <a:xfrm>
            <a:off x="9639643" y="3783010"/>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197,146</a:t>
            </a:r>
          </a:p>
        </p:txBody>
      </p:sp>
      <p:sp>
        <p:nvSpPr>
          <p:cNvPr id="32" name="TextBox 32"/>
          <p:cNvSpPr txBox="1"/>
          <p:nvPr/>
        </p:nvSpPr>
        <p:spPr>
          <a:xfrm>
            <a:off x="9628702" y="5953153"/>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197,146</a:t>
            </a:r>
          </a:p>
        </p:txBody>
      </p:sp>
      <p:sp>
        <p:nvSpPr>
          <p:cNvPr id="33" name="TextBox 33"/>
          <p:cNvSpPr txBox="1"/>
          <p:nvPr/>
        </p:nvSpPr>
        <p:spPr>
          <a:xfrm>
            <a:off x="9645031" y="7993029"/>
            <a:ext cx="1357443" cy="389705"/>
          </a:xfrm>
          <a:prstGeom prst="rect">
            <a:avLst/>
          </a:prstGeom>
        </p:spPr>
        <p:txBody>
          <a:bodyPr lIns="0" tIns="0" rIns="0" bIns="0" rtlCol="0" anchor="t">
            <a:spAutoFit/>
          </a:bodyPr>
          <a:lstStyle/>
          <a:p>
            <a:pPr algn="ctr">
              <a:lnSpc>
                <a:spcPts val="3101"/>
              </a:lnSpc>
            </a:pPr>
            <a:r>
              <a:rPr lang="en-US" sz="2215">
                <a:solidFill>
                  <a:srgbClr val="000000"/>
                </a:solidFill>
                <a:latin typeface="Public Sans Bold"/>
              </a:rPr>
              <a:t>7,156</a:t>
            </a:r>
          </a:p>
        </p:txBody>
      </p:sp>
      <p:sp>
        <p:nvSpPr>
          <p:cNvPr id="34" name="TextBox 34"/>
          <p:cNvSpPr txBox="1"/>
          <p:nvPr/>
        </p:nvSpPr>
        <p:spPr>
          <a:xfrm>
            <a:off x="11845773" y="3639188"/>
            <a:ext cx="1507430" cy="239095"/>
          </a:xfrm>
          <a:prstGeom prst="rect">
            <a:avLst/>
          </a:prstGeom>
        </p:spPr>
        <p:txBody>
          <a:bodyPr lIns="0" tIns="0" rIns="0" bIns="0" rtlCol="0" anchor="t">
            <a:spAutoFit/>
          </a:bodyPr>
          <a:lstStyle/>
          <a:p>
            <a:pPr algn="ctr">
              <a:lnSpc>
                <a:spcPts val="1958"/>
              </a:lnSpc>
            </a:pPr>
            <a:r>
              <a:rPr lang="en-US" sz="1398">
                <a:solidFill>
                  <a:srgbClr val="000000"/>
                </a:solidFill>
                <a:latin typeface="Public Sans"/>
              </a:rPr>
              <a:t>TOTAL REACH</a:t>
            </a:r>
          </a:p>
        </p:txBody>
      </p:sp>
      <p:sp>
        <p:nvSpPr>
          <p:cNvPr id="35" name="TextBox 35"/>
          <p:cNvSpPr txBox="1"/>
          <p:nvPr/>
        </p:nvSpPr>
        <p:spPr>
          <a:xfrm>
            <a:off x="11920766" y="3853497"/>
            <a:ext cx="1357443" cy="389705"/>
          </a:xfrm>
          <a:prstGeom prst="rect">
            <a:avLst/>
          </a:prstGeom>
        </p:spPr>
        <p:txBody>
          <a:bodyPr lIns="0" tIns="0" rIns="0" bIns="0" rtlCol="0" anchor="t">
            <a:spAutoFit/>
          </a:bodyPr>
          <a:lstStyle/>
          <a:p>
            <a:pPr algn="ctr">
              <a:lnSpc>
                <a:spcPts val="3101"/>
              </a:lnSpc>
            </a:pPr>
            <a:r>
              <a:rPr lang="en-US" sz="2215">
                <a:solidFill>
                  <a:srgbClr val="EFEEE7"/>
                </a:solidFill>
                <a:latin typeface="Public Sans Bold"/>
              </a:rPr>
              <a:t>955,115</a:t>
            </a:r>
          </a:p>
        </p:txBody>
      </p:sp>
      <p:sp>
        <p:nvSpPr>
          <p:cNvPr id="36" name="TextBox 36"/>
          <p:cNvSpPr txBox="1"/>
          <p:nvPr/>
        </p:nvSpPr>
        <p:spPr>
          <a:xfrm>
            <a:off x="2277183" y="824854"/>
            <a:ext cx="11355791" cy="729838"/>
          </a:xfrm>
          <a:prstGeom prst="rect">
            <a:avLst/>
          </a:prstGeom>
        </p:spPr>
        <p:txBody>
          <a:bodyPr lIns="0" tIns="0" rIns="0" bIns="0" rtlCol="0" anchor="t">
            <a:spAutoFit/>
          </a:bodyPr>
          <a:lstStyle/>
          <a:p>
            <a:pPr>
              <a:lnSpc>
                <a:spcPts val="2910"/>
              </a:lnSpc>
            </a:pPr>
            <a:r>
              <a:rPr lang="en-US" sz="2079" dirty="0">
                <a:solidFill>
                  <a:srgbClr val="000000"/>
                </a:solidFill>
                <a:latin typeface="Public Sans"/>
              </a:rPr>
              <a:t>FROM 24TH JULY 2023 - 8TH SEPTEMBER 2023</a:t>
            </a:r>
          </a:p>
          <a:p>
            <a:pPr>
              <a:lnSpc>
                <a:spcPts val="2910"/>
              </a:lnSpc>
            </a:pPr>
            <a:r>
              <a:rPr lang="en-US" sz="2079" dirty="0">
                <a:solidFill>
                  <a:srgbClr val="000000"/>
                </a:solidFill>
                <a:latin typeface="Public Sans Bold"/>
              </a:rPr>
              <a:t>There were a total of 56 posts produced across the following platforms:</a:t>
            </a:r>
          </a:p>
        </p:txBody>
      </p:sp>
      <p:sp>
        <p:nvSpPr>
          <p:cNvPr id="37" name="TextBox 37"/>
          <p:cNvSpPr txBox="1"/>
          <p:nvPr/>
        </p:nvSpPr>
        <p:spPr>
          <a:xfrm>
            <a:off x="11845773" y="5541795"/>
            <a:ext cx="1507430" cy="485148"/>
          </a:xfrm>
          <a:prstGeom prst="rect">
            <a:avLst/>
          </a:prstGeom>
        </p:spPr>
        <p:txBody>
          <a:bodyPr lIns="0" tIns="0" rIns="0" bIns="0" rtlCol="0" anchor="t">
            <a:spAutoFit/>
          </a:bodyPr>
          <a:lstStyle/>
          <a:p>
            <a:pPr algn="ctr">
              <a:lnSpc>
                <a:spcPts val="1958"/>
              </a:lnSpc>
            </a:pPr>
            <a:r>
              <a:rPr lang="en-US" sz="1398">
                <a:solidFill>
                  <a:srgbClr val="000000"/>
                </a:solidFill>
                <a:latin typeface="Public Sans"/>
              </a:rPr>
              <a:t>TOTAL IMPRESSIONS</a:t>
            </a:r>
          </a:p>
        </p:txBody>
      </p:sp>
      <p:sp>
        <p:nvSpPr>
          <p:cNvPr id="38" name="TextBox 38"/>
          <p:cNvSpPr txBox="1"/>
          <p:nvPr/>
        </p:nvSpPr>
        <p:spPr>
          <a:xfrm>
            <a:off x="11905822" y="6069201"/>
            <a:ext cx="1365196" cy="302776"/>
          </a:xfrm>
          <a:prstGeom prst="rect">
            <a:avLst/>
          </a:prstGeom>
        </p:spPr>
        <p:txBody>
          <a:bodyPr lIns="0" tIns="0" rIns="0" bIns="0" rtlCol="0" anchor="t">
            <a:spAutoFit/>
          </a:bodyPr>
          <a:lstStyle/>
          <a:p>
            <a:pPr algn="ctr">
              <a:lnSpc>
                <a:spcPts val="2545"/>
              </a:lnSpc>
            </a:pPr>
            <a:r>
              <a:rPr lang="en-US" sz="1818">
                <a:solidFill>
                  <a:srgbClr val="EFEEE7"/>
                </a:solidFill>
                <a:latin typeface="Public Sans Bold"/>
              </a:rPr>
              <a:t>1,289,766</a:t>
            </a:r>
          </a:p>
        </p:txBody>
      </p:sp>
      <p:sp>
        <p:nvSpPr>
          <p:cNvPr id="39" name="TextBox 39"/>
          <p:cNvSpPr txBox="1"/>
          <p:nvPr/>
        </p:nvSpPr>
        <p:spPr>
          <a:xfrm>
            <a:off x="11853253" y="7720348"/>
            <a:ext cx="1507430" cy="485148"/>
          </a:xfrm>
          <a:prstGeom prst="rect">
            <a:avLst/>
          </a:prstGeom>
        </p:spPr>
        <p:txBody>
          <a:bodyPr lIns="0" tIns="0" rIns="0" bIns="0" rtlCol="0" anchor="t">
            <a:spAutoFit/>
          </a:bodyPr>
          <a:lstStyle/>
          <a:p>
            <a:pPr algn="ctr">
              <a:lnSpc>
                <a:spcPts val="1958"/>
              </a:lnSpc>
            </a:pPr>
            <a:r>
              <a:rPr lang="en-US" sz="1398">
                <a:solidFill>
                  <a:srgbClr val="000000"/>
                </a:solidFill>
                <a:latin typeface="Public Sans"/>
              </a:rPr>
              <a:t>TOTAL ENGAGEMENTS</a:t>
            </a:r>
          </a:p>
        </p:txBody>
      </p:sp>
      <p:sp>
        <p:nvSpPr>
          <p:cNvPr id="40" name="TextBox 40"/>
          <p:cNvSpPr txBox="1"/>
          <p:nvPr/>
        </p:nvSpPr>
        <p:spPr>
          <a:xfrm>
            <a:off x="11924081" y="8148346"/>
            <a:ext cx="1357443" cy="389705"/>
          </a:xfrm>
          <a:prstGeom prst="rect">
            <a:avLst/>
          </a:prstGeom>
        </p:spPr>
        <p:txBody>
          <a:bodyPr lIns="0" tIns="0" rIns="0" bIns="0" rtlCol="0" anchor="t">
            <a:spAutoFit/>
          </a:bodyPr>
          <a:lstStyle/>
          <a:p>
            <a:pPr algn="ctr">
              <a:lnSpc>
                <a:spcPts val="3101"/>
              </a:lnSpc>
            </a:pPr>
            <a:r>
              <a:rPr lang="en-US" sz="2215">
                <a:solidFill>
                  <a:srgbClr val="EFEEE7"/>
                </a:solidFill>
                <a:latin typeface="Public Sans Bold"/>
              </a:rPr>
              <a:t>14,663</a:t>
            </a:r>
          </a:p>
        </p:txBody>
      </p:sp>
      <p:sp>
        <p:nvSpPr>
          <p:cNvPr id="42" name="TextBox 42"/>
          <p:cNvSpPr txBox="1"/>
          <p:nvPr/>
        </p:nvSpPr>
        <p:spPr>
          <a:xfrm>
            <a:off x="13632974" y="2087872"/>
            <a:ext cx="2580974" cy="631820"/>
          </a:xfrm>
          <a:prstGeom prst="rect">
            <a:avLst/>
          </a:prstGeom>
        </p:spPr>
        <p:txBody>
          <a:bodyPr lIns="0" tIns="0" rIns="0" bIns="0" rtlCol="0" anchor="t">
            <a:spAutoFit/>
          </a:bodyPr>
          <a:lstStyle/>
          <a:p>
            <a:pPr algn="ctr">
              <a:lnSpc>
                <a:spcPts val="2408"/>
              </a:lnSpc>
            </a:pPr>
            <a:r>
              <a:rPr lang="en-US" sz="2617">
                <a:solidFill>
                  <a:srgbClr val="939689"/>
                </a:solidFill>
                <a:latin typeface="Adonis"/>
              </a:rPr>
              <a:t>Short film YouTube views</a:t>
            </a:r>
          </a:p>
        </p:txBody>
      </p:sp>
      <p:sp>
        <p:nvSpPr>
          <p:cNvPr id="43" name="TextBox 43"/>
          <p:cNvSpPr txBox="1"/>
          <p:nvPr/>
        </p:nvSpPr>
        <p:spPr>
          <a:xfrm>
            <a:off x="14204002" y="3300762"/>
            <a:ext cx="1660198" cy="1699364"/>
          </a:xfrm>
          <a:prstGeom prst="rect">
            <a:avLst/>
          </a:prstGeom>
        </p:spPr>
        <p:txBody>
          <a:bodyPr lIns="0" tIns="0" rIns="0" bIns="0" rtlCol="0" anchor="t">
            <a:spAutoFit/>
          </a:bodyPr>
          <a:lstStyle/>
          <a:p>
            <a:pPr algn="ctr">
              <a:lnSpc>
                <a:spcPts val="13914"/>
              </a:lnSpc>
            </a:pPr>
            <a:r>
              <a:rPr lang="en-US" sz="9939">
                <a:solidFill>
                  <a:srgbClr val="AFBF6E"/>
                </a:solidFill>
                <a:latin typeface="Public Sans"/>
              </a:rPr>
              <a:t>+</a:t>
            </a:r>
          </a:p>
        </p:txBody>
      </p:sp>
      <p:sp>
        <p:nvSpPr>
          <p:cNvPr id="44" name="Freeform 44"/>
          <p:cNvSpPr/>
          <p:nvPr/>
        </p:nvSpPr>
        <p:spPr>
          <a:xfrm>
            <a:off x="14489139" y="2783827"/>
            <a:ext cx="1063588" cy="1063588"/>
          </a:xfrm>
          <a:custGeom>
            <a:avLst/>
            <a:gdLst/>
            <a:ahLst/>
            <a:cxnLst/>
            <a:rect l="l" t="t" r="r" b="b"/>
            <a:pathLst>
              <a:path w="1063588" h="1063588">
                <a:moveTo>
                  <a:pt x="0" y="0"/>
                </a:moveTo>
                <a:lnTo>
                  <a:pt x="1063588" y="0"/>
                </a:lnTo>
                <a:lnTo>
                  <a:pt x="1063588" y="1063588"/>
                </a:lnTo>
                <a:lnTo>
                  <a:pt x="0" y="1063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5" name="TextBox 45"/>
          <p:cNvSpPr txBox="1"/>
          <p:nvPr/>
        </p:nvSpPr>
        <p:spPr>
          <a:xfrm>
            <a:off x="14537648" y="3172354"/>
            <a:ext cx="966570" cy="284421"/>
          </a:xfrm>
          <a:prstGeom prst="rect">
            <a:avLst/>
          </a:prstGeom>
        </p:spPr>
        <p:txBody>
          <a:bodyPr lIns="0" tIns="0" rIns="0" bIns="0" rtlCol="0" anchor="t">
            <a:spAutoFit/>
          </a:bodyPr>
          <a:lstStyle/>
          <a:p>
            <a:pPr algn="ctr">
              <a:lnSpc>
                <a:spcPts val="2208"/>
              </a:lnSpc>
            </a:pPr>
            <a:r>
              <a:rPr lang="en-US" sz="1577">
                <a:solidFill>
                  <a:srgbClr val="000000"/>
                </a:solidFill>
                <a:latin typeface="Public Sans Bold"/>
              </a:rPr>
              <a:t>20,209</a:t>
            </a:r>
          </a:p>
        </p:txBody>
      </p:sp>
      <p:sp>
        <p:nvSpPr>
          <p:cNvPr id="46" name="Freeform 46"/>
          <p:cNvSpPr/>
          <p:nvPr/>
        </p:nvSpPr>
        <p:spPr>
          <a:xfrm>
            <a:off x="14537648" y="4772906"/>
            <a:ext cx="1015079" cy="1015079"/>
          </a:xfrm>
          <a:custGeom>
            <a:avLst/>
            <a:gdLst/>
            <a:ahLst/>
            <a:cxnLst/>
            <a:rect l="l" t="t" r="r" b="b"/>
            <a:pathLst>
              <a:path w="1015079" h="1015079">
                <a:moveTo>
                  <a:pt x="0" y="0"/>
                </a:moveTo>
                <a:lnTo>
                  <a:pt x="1015079" y="0"/>
                </a:lnTo>
                <a:lnTo>
                  <a:pt x="1015079" y="1015079"/>
                </a:lnTo>
                <a:lnTo>
                  <a:pt x="0" y="1015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7" name="TextBox 47"/>
          <p:cNvSpPr txBox="1"/>
          <p:nvPr/>
        </p:nvSpPr>
        <p:spPr>
          <a:xfrm>
            <a:off x="14583945" y="5151065"/>
            <a:ext cx="922485" cy="264096"/>
          </a:xfrm>
          <a:prstGeom prst="rect">
            <a:avLst/>
          </a:prstGeom>
        </p:spPr>
        <p:txBody>
          <a:bodyPr lIns="0" tIns="0" rIns="0" bIns="0" rtlCol="0" anchor="t">
            <a:spAutoFit/>
          </a:bodyPr>
          <a:lstStyle/>
          <a:p>
            <a:pPr algn="ctr">
              <a:lnSpc>
                <a:spcPts val="2107"/>
              </a:lnSpc>
            </a:pPr>
            <a:r>
              <a:rPr lang="en-US" sz="1505">
                <a:solidFill>
                  <a:srgbClr val="000000"/>
                </a:solidFill>
                <a:latin typeface="Public Sans Bold"/>
              </a:rPr>
              <a:t>32,786</a:t>
            </a:r>
          </a:p>
        </p:txBody>
      </p:sp>
      <p:sp>
        <p:nvSpPr>
          <p:cNvPr id="48" name="TextBox 48"/>
          <p:cNvSpPr txBox="1"/>
          <p:nvPr/>
        </p:nvSpPr>
        <p:spPr>
          <a:xfrm>
            <a:off x="14082602" y="5884017"/>
            <a:ext cx="1876663" cy="631820"/>
          </a:xfrm>
          <a:prstGeom prst="rect">
            <a:avLst/>
          </a:prstGeom>
        </p:spPr>
        <p:txBody>
          <a:bodyPr lIns="0" tIns="0" rIns="0" bIns="0" rtlCol="0" anchor="t">
            <a:spAutoFit/>
          </a:bodyPr>
          <a:lstStyle/>
          <a:p>
            <a:pPr algn="ctr">
              <a:lnSpc>
                <a:spcPts val="2408"/>
              </a:lnSpc>
            </a:pPr>
            <a:r>
              <a:rPr lang="en-US" sz="2617">
                <a:solidFill>
                  <a:srgbClr val="939689"/>
                </a:solidFill>
                <a:latin typeface="Adonis"/>
              </a:rPr>
              <a:t>views on socials</a:t>
            </a:r>
          </a:p>
        </p:txBody>
      </p:sp>
      <p:sp>
        <p:nvSpPr>
          <p:cNvPr id="49" name="TextBox 49"/>
          <p:cNvSpPr txBox="1"/>
          <p:nvPr/>
        </p:nvSpPr>
        <p:spPr>
          <a:xfrm>
            <a:off x="14215089" y="6036612"/>
            <a:ext cx="1660198" cy="1699364"/>
          </a:xfrm>
          <a:prstGeom prst="rect">
            <a:avLst/>
          </a:prstGeom>
        </p:spPr>
        <p:txBody>
          <a:bodyPr lIns="0" tIns="0" rIns="0" bIns="0" rtlCol="0" anchor="t">
            <a:spAutoFit/>
          </a:bodyPr>
          <a:lstStyle/>
          <a:p>
            <a:pPr algn="ctr">
              <a:lnSpc>
                <a:spcPts val="13914"/>
              </a:lnSpc>
            </a:pPr>
            <a:r>
              <a:rPr lang="en-US" sz="9939" dirty="0">
                <a:solidFill>
                  <a:srgbClr val="AFBF6E"/>
                </a:solidFill>
                <a:latin typeface="Public Sans"/>
              </a:rPr>
              <a:t>=</a:t>
            </a:r>
          </a:p>
        </p:txBody>
      </p:sp>
      <p:sp>
        <p:nvSpPr>
          <p:cNvPr id="50" name="Freeform 50"/>
          <p:cNvSpPr/>
          <p:nvPr/>
        </p:nvSpPr>
        <p:spPr>
          <a:xfrm>
            <a:off x="14299048" y="7447482"/>
            <a:ext cx="1810818" cy="1810818"/>
          </a:xfrm>
          <a:custGeom>
            <a:avLst/>
            <a:gdLst/>
            <a:ahLst/>
            <a:cxnLst/>
            <a:rect l="l" t="t" r="r" b="b"/>
            <a:pathLst>
              <a:path w="1810818" h="1810818">
                <a:moveTo>
                  <a:pt x="0" y="0"/>
                </a:moveTo>
                <a:lnTo>
                  <a:pt x="1810818" y="0"/>
                </a:lnTo>
                <a:lnTo>
                  <a:pt x="1810818" y="1810818"/>
                </a:lnTo>
                <a:lnTo>
                  <a:pt x="0" y="18108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51" name="TextBox 51"/>
          <p:cNvSpPr txBox="1"/>
          <p:nvPr/>
        </p:nvSpPr>
        <p:spPr>
          <a:xfrm>
            <a:off x="14526884" y="8455486"/>
            <a:ext cx="1431288" cy="421814"/>
          </a:xfrm>
          <a:prstGeom prst="rect">
            <a:avLst/>
          </a:prstGeom>
        </p:spPr>
        <p:txBody>
          <a:bodyPr lIns="0" tIns="0" rIns="0" bIns="0" rtlCol="0" anchor="t">
            <a:spAutoFit/>
          </a:bodyPr>
          <a:lstStyle/>
          <a:p>
            <a:pPr algn="ctr">
              <a:lnSpc>
                <a:spcPts val="3466"/>
              </a:lnSpc>
            </a:pPr>
            <a:r>
              <a:rPr lang="en-US" sz="2476" dirty="0">
                <a:solidFill>
                  <a:srgbClr val="EFEEE7"/>
                </a:solidFill>
                <a:latin typeface="Public Sans Bold"/>
              </a:rPr>
              <a:t>52,995</a:t>
            </a:r>
          </a:p>
        </p:txBody>
      </p:sp>
      <p:sp>
        <p:nvSpPr>
          <p:cNvPr id="52" name="TextBox 52"/>
          <p:cNvSpPr txBox="1"/>
          <p:nvPr/>
        </p:nvSpPr>
        <p:spPr>
          <a:xfrm>
            <a:off x="14450742" y="7761324"/>
            <a:ext cx="1507430" cy="485148"/>
          </a:xfrm>
          <a:prstGeom prst="rect">
            <a:avLst/>
          </a:prstGeom>
        </p:spPr>
        <p:txBody>
          <a:bodyPr lIns="0" tIns="0" rIns="0" bIns="0" rtlCol="0" anchor="t">
            <a:spAutoFit/>
          </a:bodyPr>
          <a:lstStyle/>
          <a:p>
            <a:pPr algn="ctr">
              <a:lnSpc>
                <a:spcPts val="1958"/>
              </a:lnSpc>
            </a:pPr>
            <a:r>
              <a:rPr lang="en-US" sz="1398" dirty="0">
                <a:solidFill>
                  <a:srgbClr val="000000"/>
                </a:solidFill>
                <a:latin typeface="Public Sans"/>
              </a:rPr>
              <a:t>TOTAL </a:t>
            </a:r>
          </a:p>
          <a:p>
            <a:pPr algn="ctr">
              <a:lnSpc>
                <a:spcPts val="1958"/>
              </a:lnSpc>
            </a:pPr>
            <a:r>
              <a:rPr lang="en-US" sz="1398" dirty="0">
                <a:solidFill>
                  <a:srgbClr val="000000"/>
                </a:solidFill>
                <a:latin typeface="Public Sans"/>
              </a:rPr>
              <a:t>SHORT FILM VIEWS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9E56C1-D117-68F0-0025-71C26BD4F373}"/>
              </a:ext>
            </a:extLst>
          </p:cNvPr>
          <p:cNvPicPr>
            <a:picLocks noChangeAspect="1"/>
          </p:cNvPicPr>
          <p:nvPr/>
        </p:nvPicPr>
        <p:blipFill>
          <a:blip r:embed="rId3"/>
          <a:stretch>
            <a:fillRect/>
          </a:stretch>
        </p:blipFill>
        <p:spPr>
          <a:xfrm>
            <a:off x="0" y="-52614"/>
            <a:ext cx="18271082" cy="10325100"/>
          </a:xfrm>
          <a:prstGeom prst="rect">
            <a:avLst/>
          </a:prstGeom>
        </p:spPr>
      </p:pic>
      <p:sp>
        <p:nvSpPr>
          <p:cNvPr id="23" name="Footer Placeholder 6">
            <a:extLst>
              <a:ext uri="{FF2B5EF4-FFF2-40B4-BE49-F238E27FC236}">
                <a16:creationId xmlns:a16="http://schemas.microsoft.com/office/drawing/2014/main" id="{C09998C6-E6E1-5E1A-B175-450817D00A9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pic>
        <p:nvPicPr>
          <p:cNvPr id="1026" name="Picture 2">
            <a:extLst>
              <a:ext uri="{FF2B5EF4-FFF2-40B4-BE49-F238E27FC236}">
                <a16:creationId xmlns:a16="http://schemas.microsoft.com/office/drawing/2014/main" id="{7FF73925-FB8A-F7E9-1990-3376687E2E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86" t="45181" r="14285" b="49046"/>
          <a:stretch/>
        </p:blipFill>
        <p:spPr bwMode="auto">
          <a:xfrm>
            <a:off x="685800" y="1333500"/>
            <a:ext cx="636103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08AEDD-4E0F-0721-C3AA-902866A7D7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86" t="59639" r="14285" b="32329"/>
          <a:stretch/>
        </p:blipFill>
        <p:spPr bwMode="auto">
          <a:xfrm>
            <a:off x="685800" y="3030202"/>
            <a:ext cx="6400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hat&#10;&#10;Description automatically generated">
            <a:extLst>
              <a:ext uri="{FF2B5EF4-FFF2-40B4-BE49-F238E27FC236}">
                <a16:creationId xmlns:a16="http://schemas.microsoft.com/office/drawing/2014/main" id="{9F8F3029-DAC5-335A-C869-123E461A2A1D}"/>
              </a:ext>
            </a:extLst>
          </p:cNvPr>
          <p:cNvPicPr>
            <a:picLocks noChangeAspect="1"/>
          </p:cNvPicPr>
          <p:nvPr/>
        </p:nvPicPr>
        <p:blipFill rotWithShape="1">
          <a:blip r:embed="rId5">
            <a:extLst>
              <a:ext uri="{28A0092B-C50C-407E-A947-70E740481C1C}">
                <a14:useLocalDpi xmlns:a14="http://schemas.microsoft.com/office/drawing/2010/main" val="0"/>
              </a:ext>
            </a:extLst>
          </a:blip>
          <a:srcRect l="16461" t="35222" r="24280" b="62556"/>
          <a:stretch/>
        </p:blipFill>
        <p:spPr>
          <a:xfrm>
            <a:off x="685800" y="5346691"/>
            <a:ext cx="4572000" cy="381000"/>
          </a:xfrm>
          <a:prstGeom prst="rect">
            <a:avLst/>
          </a:prstGeom>
        </p:spPr>
      </p:pic>
      <p:pic>
        <p:nvPicPr>
          <p:cNvPr id="9" name="Picture 8" descr="A screenshot of a chat&#10;&#10;Description automatically generated">
            <a:extLst>
              <a:ext uri="{FF2B5EF4-FFF2-40B4-BE49-F238E27FC236}">
                <a16:creationId xmlns:a16="http://schemas.microsoft.com/office/drawing/2014/main" id="{83E9D512-C40B-43F1-F82C-A7AE5930CB8C}"/>
              </a:ext>
            </a:extLst>
          </p:cNvPr>
          <p:cNvPicPr>
            <a:picLocks noChangeAspect="1"/>
          </p:cNvPicPr>
          <p:nvPr/>
        </p:nvPicPr>
        <p:blipFill rotWithShape="1">
          <a:blip r:embed="rId6">
            <a:extLst>
              <a:ext uri="{28A0092B-C50C-407E-A947-70E740481C1C}">
                <a14:useLocalDpi xmlns:a14="http://schemas.microsoft.com/office/drawing/2010/main" val="0"/>
              </a:ext>
            </a:extLst>
          </a:blip>
          <a:srcRect l="17695" t="38518" r="8230" b="57778"/>
          <a:stretch/>
        </p:blipFill>
        <p:spPr>
          <a:xfrm>
            <a:off x="10763547" y="3756894"/>
            <a:ext cx="5143500" cy="571500"/>
          </a:xfrm>
          <a:prstGeom prst="rect">
            <a:avLst/>
          </a:prstGeom>
        </p:spPr>
      </p:pic>
      <p:pic>
        <p:nvPicPr>
          <p:cNvPr id="11" name="Picture 10" descr="A screenshot of a chat&#10;&#10;Description automatically generated">
            <a:extLst>
              <a:ext uri="{FF2B5EF4-FFF2-40B4-BE49-F238E27FC236}">
                <a16:creationId xmlns:a16="http://schemas.microsoft.com/office/drawing/2014/main" id="{07C4BD48-8307-32D6-3B56-ED48CD8364D1}"/>
              </a:ext>
            </a:extLst>
          </p:cNvPr>
          <p:cNvPicPr>
            <a:picLocks noChangeAspect="1"/>
          </p:cNvPicPr>
          <p:nvPr/>
        </p:nvPicPr>
        <p:blipFill rotWithShape="1">
          <a:blip r:embed="rId7">
            <a:extLst>
              <a:ext uri="{28A0092B-C50C-407E-A947-70E740481C1C}">
                <a14:useLocalDpi xmlns:a14="http://schemas.microsoft.com/office/drawing/2010/main" val="0"/>
              </a:ext>
            </a:extLst>
          </a:blip>
          <a:srcRect l="13071" t="42199" r="1332" b="34097"/>
          <a:stretch/>
        </p:blipFill>
        <p:spPr>
          <a:xfrm>
            <a:off x="11582400" y="391438"/>
            <a:ext cx="5042902" cy="3103324"/>
          </a:xfrm>
          <a:prstGeom prst="rect">
            <a:avLst/>
          </a:prstGeom>
        </p:spPr>
      </p:pic>
      <p:pic>
        <p:nvPicPr>
          <p:cNvPr id="13" name="Picture 12" descr="A screenshot of a chat&#10;&#10;Description automatically generated">
            <a:extLst>
              <a:ext uri="{FF2B5EF4-FFF2-40B4-BE49-F238E27FC236}">
                <a16:creationId xmlns:a16="http://schemas.microsoft.com/office/drawing/2014/main" id="{88F6A52A-E4F6-B570-1A34-0C96494FCEE7}"/>
              </a:ext>
            </a:extLst>
          </p:cNvPr>
          <p:cNvPicPr>
            <a:picLocks noChangeAspect="1"/>
          </p:cNvPicPr>
          <p:nvPr/>
        </p:nvPicPr>
        <p:blipFill rotWithShape="1">
          <a:blip r:embed="rId8">
            <a:extLst>
              <a:ext uri="{28A0092B-C50C-407E-A947-70E740481C1C}">
                <a14:useLocalDpi xmlns:a14="http://schemas.microsoft.com/office/drawing/2010/main" val="0"/>
              </a:ext>
            </a:extLst>
          </a:blip>
          <a:srcRect l="18277" t="15485" r="9042" b="75626"/>
          <a:stretch/>
        </p:blipFill>
        <p:spPr>
          <a:xfrm>
            <a:off x="685800" y="6451940"/>
            <a:ext cx="5042902" cy="1370540"/>
          </a:xfrm>
          <a:prstGeom prst="rect">
            <a:avLst/>
          </a:prstGeom>
        </p:spPr>
      </p:pic>
      <p:sp>
        <p:nvSpPr>
          <p:cNvPr id="15" name="TextBox 14">
            <a:extLst>
              <a:ext uri="{FF2B5EF4-FFF2-40B4-BE49-F238E27FC236}">
                <a16:creationId xmlns:a16="http://schemas.microsoft.com/office/drawing/2014/main" id="{B7CC5189-8EFE-DA20-3DD6-EDA4B731EE24}"/>
              </a:ext>
            </a:extLst>
          </p:cNvPr>
          <p:cNvSpPr txBox="1"/>
          <p:nvPr/>
        </p:nvSpPr>
        <p:spPr>
          <a:xfrm>
            <a:off x="685800" y="5743318"/>
            <a:ext cx="3124200" cy="381000"/>
          </a:xfrm>
          <a:prstGeom prst="rect">
            <a:avLst/>
          </a:prstGeom>
          <a:noFill/>
        </p:spPr>
        <p:txBody>
          <a:bodyPr wrap="square" rtlCol="0">
            <a:spAutoFit/>
          </a:bodyPr>
          <a:lstStyle/>
          <a:p>
            <a:r>
              <a:rPr lang="en-US" dirty="0"/>
              <a:t>Vicenza, Italy</a:t>
            </a:r>
            <a:endParaRPr lang="en-GB" dirty="0"/>
          </a:p>
        </p:txBody>
      </p:sp>
      <p:sp>
        <p:nvSpPr>
          <p:cNvPr id="16" name="TextBox 15">
            <a:extLst>
              <a:ext uri="{FF2B5EF4-FFF2-40B4-BE49-F238E27FC236}">
                <a16:creationId xmlns:a16="http://schemas.microsoft.com/office/drawing/2014/main" id="{BCFFBCC8-9C25-F548-9E8F-BD850D602786}"/>
              </a:ext>
            </a:extLst>
          </p:cNvPr>
          <p:cNvSpPr txBox="1"/>
          <p:nvPr/>
        </p:nvSpPr>
        <p:spPr>
          <a:xfrm>
            <a:off x="10763547" y="4254080"/>
            <a:ext cx="3962400" cy="369332"/>
          </a:xfrm>
          <a:prstGeom prst="rect">
            <a:avLst/>
          </a:prstGeom>
          <a:noFill/>
        </p:spPr>
        <p:txBody>
          <a:bodyPr wrap="square" rtlCol="0">
            <a:spAutoFit/>
          </a:bodyPr>
          <a:lstStyle/>
          <a:p>
            <a:r>
              <a:rPr lang="en-US" dirty="0"/>
              <a:t>Tuscany, Italy</a:t>
            </a:r>
            <a:endParaRPr lang="en-GB" dirty="0"/>
          </a:p>
        </p:txBody>
      </p:sp>
      <p:sp>
        <p:nvSpPr>
          <p:cNvPr id="17" name="TextBox 16">
            <a:extLst>
              <a:ext uri="{FF2B5EF4-FFF2-40B4-BE49-F238E27FC236}">
                <a16:creationId xmlns:a16="http://schemas.microsoft.com/office/drawing/2014/main" id="{0E1C0BA0-B6D6-00EF-BA1C-FD07F67AFE0C}"/>
              </a:ext>
            </a:extLst>
          </p:cNvPr>
          <p:cNvSpPr txBox="1"/>
          <p:nvPr/>
        </p:nvSpPr>
        <p:spPr>
          <a:xfrm>
            <a:off x="674914" y="7838809"/>
            <a:ext cx="4572000" cy="369332"/>
          </a:xfrm>
          <a:prstGeom prst="rect">
            <a:avLst/>
          </a:prstGeom>
          <a:noFill/>
        </p:spPr>
        <p:txBody>
          <a:bodyPr wrap="square" rtlCol="0">
            <a:spAutoFit/>
          </a:bodyPr>
          <a:lstStyle/>
          <a:p>
            <a:r>
              <a:rPr lang="en-US" dirty="0" err="1"/>
              <a:t>Aulrich</a:t>
            </a:r>
            <a:r>
              <a:rPr lang="en-US" dirty="0"/>
              <a:t>, Germany</a:t>
            </a:r>
            <a:endParaRPr lang="en-GB" dirty="0"/>
          </a:p>
        </p:txBody>
      </p:sp>
      <p:pic>
        <p:nvPicPr>
          <p:cNvPr id="20" name="Picture 19" descr="A screenshot of a chat&#10;&#10;Description automatically generated">
            <a:extLst>
              <a:ext uri="{FF2B5EF4-FFF2-40B4-BE49-F238E27FC236}">
                <a16:creationId xmlns:a16="http://schemas.microsoft.com/office/drawing/2014/main" id="{9503F59A-1523-2544-1390-3425D6310F3A}"/>
              </a:ext>
            </a:extLst>
          </p:cNvPr>
          <p:cNvPicPr>
            <a:picLocks noChangeAspect="1"/>
          </p:cNvPicPr>
          <p:nvPr/>
        </p:nvPicPr>
        <p:blipFill rotWithShape="1">
          <a:blip r:embed="rId8">
            <a:extLst>
              <a:ext uri="{28A0092B-C50C-407E-A947-70E740481C1C}">
                <a14:useLocalDpi xmlns:a14="http://schemas.microsoft.com/office/drawing/2010/main" val="0"/>
              </a:ext>
            </a:extLst>
          </a:blip>
          <a:srcRect l="18724" t="66901" r="7201" b="29259"/>
          <a:stretch/>
        </p:blipFill>
        <p:spPr>
          <a:xfrm>
            <a:off x="11875297" y="4825580"/>
            <a:ext cx="4961568" cy="571499"/>
          </a:xfrm>
          <a:prstGeom prst="rect">
            <a:avLst/>
          </a:prstGeom>
        </p:spPr>
      </p:pic>
      <p:sp>
        <p:nvSpPr>
          <p:cNvPr id="29" name="TextBox 28">
            <a:extLst>
              <a:ext uri="{FF2B5EF4-FFF2-40B4-BE49-F238E27FC236}">
                <a16:creationId xmlns:a16="http://schemas.microsoft.com/office/drawing/2014/main" id="{F12357B6-2E32-258C-A548-D9205C2BAA1C}"/>
              </a:ext>
            </a:extLst>
          </p:cNvPr>
          <p:cNvSpPr txBox="1"/>
          <p:nvPr/>
        </p:nvSpPr>
        <p:spPr>
          <a:xfrm>
            <a:off x="11783473" y="5356906"/>
            <a:ext cx="3612650" cy="369332"/>
          </a:xfrm>
          <a:prstGeom prst="rect">
            <a:avLst/>
          </a:prstGeom>
          <a:noFill/>
        </p:spPr>
        <p:txBody>
          <a:bodyPr wrap="square" rtlCol="0">
            <a:spAutoFit/>
          </a:bodyPr>
          <a:lstStyle/>
          <a:p>
            <a:r>
              <a:rPr lang="en-US" dirty="0"/>
              <a:t>Hessen, Germany</a:t>
            </a:r>
            <a:endParaRPr lang="en-GB" dirty="0"/>
          </a:p>
        </p:txBody>
      </p:sp>
      <p:pic>
        <p:nvPicPr>
          <p:cNvPr id="31" name="Picture 30" descr="A screenshot of a chat&#10;&#10;Description automatically generated">
            <a:extLst>
              <a:ext uri="{FF2B5EF4-FFF2-40B4-BE49-F238E27FC236}">
                <a16:creationId xmlns:a16="http://schemas.microsoft.com/office/drawing/2014/main" id="{761D3387-49EA-4361-B3DD-185F3617C9E8}"/>
              </a:ext>
            </a:extLst>
          </p:cNvPr>
          <p:cNvPicPr>
            <a:picLocks noChangeAspect="1"/>
          </p:cNvPicPr>
          <p:nvPr/>
        </p:nvPicPr>
        <p:blipFill rotWithShape="1">
          <a:blip r:embed="rId8">
            <a:extLst>
              <a:ext uri="{28A0092B-C50C-407E-A947-70E740481C1C}">
                <a14:useLocalDpi xmlns:a14="http://schemas.microsoft.com/office/drawing/2010/main" val="0"/>
              </a:ext>
            </a:extLst>
          </a:blip>
          <a:srcRect l="12140" t="32222" r="20370" b="40370"/>
          <a:stretch/>
        </p:blipFill>
        <p:spPr>
          <a:xfrm>
            <a:off x="13041088" y="5777439"/>
            <a:ext cx="4419601" cy="3988479"/>
          </a:xfrm>
          <a:prstGeom prst="rect">
            <a:avLst/>
          </a:prstGeom>
        </p:spPr>
      </p:pic>
      <p:sp>
        <p:nvSpPr>
          <p:cNvPr id="38" name="TextBox 37">
            <a:extLst>
              <a:ext uri="{FF2B5EF4-FFF2-40B4-BE49-F238E27FC236}">
                <a16:creationId xmlns:a16="http://schemas.microsoft.com/office/drawing/2014/main" id="{3E4F82D0-0E04-15C8-64CE-BBA1D19A4D3C}"/>
              </a:ext>
            </a:extLst>
          </p:cNvPr>
          <p:cNvSpPr txBox="1"/>
          <p:nvPr/>
        </p:nvSpPr>
        <p:spPr>
          <a:xfrm>
            <a:off x="15692465" y="6413118"/>
            <a:ext cx="1692024" cy="369332"/>
          </a:xfrm>
          <a:prstGeom prst="rect">
            <a:avLst/>
          </a:prstGeom>
          <a:noFill/>
        </p:spPr>
        <p:txBody>
          <a:bodyPr wrap="square" rtlCol="0">
            <a:spAutoFit/>
          </a:bodyPr>
          <a:lstStyle/>
          <a:p>
            <a:r>
              <a:rPr lang="en-US" dirty="0"/>
              <a:t>Vienna, Austria</a:t>
            </a:r>
            <a:endParaRPr lang="en-GB" dirty="0"/>
          </a:p>
        </p:txBody>
      </p:sp>
      <p:sp>
        <p:nvSpPr>
          <p:cNvPr id="39" name="TextBox 38">
            <a:extLst>
              <a:ext uri="{FF2B5EF4-FFF2-40B4-BE49-F238E27FC236}">
                <a16:creationId xmlns:a16="http://schemas.microsoft.com/office/drawing/2014/main" id="{52983044-2F76-3F51-5699-35028F41C3D6}"/>
              </a:ext>
            </a:extLst>
          </p:cNvPr>
          <p:cNvSpPr txBox="1"/>
          <p:nvPr/>
        </p:nvSpPr>
        <p:spPr>
          <a:xfrm>
            <a:off x="14356081" y="2019300"/>
            <a:ext cx="2065019" cy="369332"/>
          </a:xfrm>
          <a:prstGeom prst="rect">
            <a:avLst/>
          </a:prstGeom>
          <a:noFill/>
        </p:spPr>
        <p:txBody>
          <a:bodyPr wrap="square" rtlCol="0">
            <a:spAutoFit/>
          </a:bodyPr>
          <a:lstStyle/>
          <a:p>
            <a:r>
              <a:rPr lang="en-US" dirty="0"/>
              <a:t>Salerno, Italy</a:t>
            </a:r>
            <a:endParaRPr lang="en-GB" dirty="0"/>
          </a:p>
        </p:txBody>
      </p:sp>
      <p:sp>
        <p:nvSpPr>
          <p:cNvPr id="40" name="TextBox 39">
            <a:extLst>
              <a:ext uri="{FF2B5EF4-FFF2-40B4-BE49-F238E27FC236}">
                <a16:creationId xmlns:a16="http://schemas.microsoft.com/office/drawing/2014/main" id="{C924E3CF-B1E8-8139-D7ED-C1F9EE2F2B4D}"/>
              </a:ext>
            </a:extLst>
          </p:cNvPr>
          <p:cNvSpPr txBox="1"/>
          <p:nvPr/>
        </p:nvSpPr>
        <p:spPr>
          <a:xfrm>
            <a:off x="685800" y="2476500"/>
            <a:ext cx="5791200" cy="369332"/>
          </a:xfrm>
          <a:prstGeom prst="rect">
            <a:avLst/>
          </a:prstGeom>
          <a:noFill/>
        </p:spPr>
        <p:txBody>
          <a:bodyPr wrap="square" rtlCol="0">
            <a:spAutoFit/>
          </a:bodyPr>
          <a:lstStyle/>
          <a:p>
            <a:r>
              <a:rPr lang="en-US" dirty="0"/>
              <a:t>Cambridge, UK</a:t>
            </a:r>
            <a:endParaRPr lang="en-GB" dirty="0"/>
          </a:p>
        </p:txBody>
      </p:sp>
      <p:sp>
        <p:nvSpPr>
          <p:cNvPr id="41" name="TextBox 40">
            <a:extLst>
              <a:ext uri="{FF2B5EF4-FFF2-40B4-BE49-F238E27FC236}">
                <a16:creationId xmlns:a16="http://schemas.microsoft.com/office/drawing/2014/main" id="{479A978E-5CE4-1E02-4A22-272C8EB22AF9}"/>
              </a:ext>
            </a:extLst>
          </p:cNvPr>
          <p:cNvSpPr txBox="1"/>
          <p:nvPr/>
        </p:nvSpPr>
        <p:spPr>
          <a:xfrm>
            <a:off x="685800" y="4666926"/>
            <a:ext cx="5042902" cy="381000"/>
          </a:xfrm>
          <a:prstGeom prst="rect">
            <a:avLst/>
          </a:prstGeom>
          <a:noFill/>
        </p:spPr>
        <p:txBody>
          <a:bodyPr wrap="square" rtlCol="0">
            <a:spAutoFit/>
          </a:bodyPr>
          <a:lstStyle/>
          <a:p>
            <a:r>
              <a:rPr lang="en-US" dirty="0"/>
              <a:t>Kent, UK</a:t>
            </a:r>
            <a:endParaRPr lang="en-GB" dirty="0"/>
          </a:p>
        </p:txBody>
      </p:sp>
      <p:grpSp>
        <p:nvGrpSpPr>
          <p:cNvPr id="44" name="Group 43">
            <a:extLst>
              <a:ext uri="{FF2B5EF4-FFF2-40B4-BE49-F238E27FC236}">
                <a16:creationId xmlns:a16="http://schemas.microsoft.com/office/drawing/2014/main" id="{15470D57-9923-267E-015C-529254B05842}"/>
              </a:ext>
            </a:extLst>
          </p:cNvPr>
          <p:cNvGrpSpPr/>
          <p:nvPr/>
        </p:nvGrpSpPr>
        <p:grpSpPr>
          <a:xfrm>
            <a:off x="12336540" y="685020"/>
            <a:ext cx="1441800" cy="24480"/>
            <a:chOff x="12336540" y="685020"/>
            <a:chExt cx="1441800" cy="24480"/>
          </a:xfrm>
        </p:grpSpPr>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59BA5189-68AA-C4A9-A5E9-199D697F753E}"/>
                    </a:ext>
                  </a:extLst>
                </p14:cNvPr>
                <p14:cNvContentPartPr/>
                <p14:nvPr/>
              </p14:nvContentPartPr>
              <p14:xfrm>
                <a:off x="12336540" y="685020"/>
                <a:ext cx="642600" cy="24480"/>
              </p14:xfrm>
            </p:contentPart>
          </mc:Choice>
          <mc:Fallback xmlns="">
            <p:pic>
              <p:nvPicPr>
                <p:cNvPr id="42" name="Ink 41">
                  <a:extLst>
                    <a:ext uri="{FF2B5EF4-FFF2-40B4-BE49-F238E27FC236}">
                      <a16:creationId xmlns:a16="http://schemas.microsoft.com/office/drawing/2014/main" id="{59BA5189-68AA-C4A9-A5E9-199D697F753E}"/>
                    </a:ext>
                  </a:extLst>
                </p:cNvPr>
                <p:cNvPicPr/>
                <p:nvPr/>
              </p:nvPicPr>
              <p:blipFill>
                <a:blip r:embed="rId10"/>
                <a:stretch>
                  <a:fillRect/>
                </a:stretch>
              </p:blipFill>
              <p:spPr>
                <a:xfrm>
                  <a:off x="12273540" y="622020"/>
                  <a:ext cx="7682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EF66A0E9-FEFD-4CC6-EE8E-454D6DF1FC64}"/>
                    </a:ext>
                  </a:extLst>
                </p14:cNvPr>
                <p14:cNvContentPartPr/>
                <p14:nvPr/>
              </p14:nvContentPartPr>
              <p14:xfrm>
                <a:off x="13182540" y="693300"/>
                <a:ext cx="595800" cy="15120"/>
              </p14:xfrm>
            </p:contentPart>
          </mc:Choice>
          <mc:Fallback xmlns="">
            <p:pic>
              <p:nvPicPr>
                <p:cNvPr id="43" name="Ink 42">
                  <a:extLst>
                    <a:ext uri="{FF2B5EF4-FFF2-40B4-BE49-F238E27FC236}">
                      <a16:creationId xmlns:a16="http://schemas.microsoft.com/office/drawing/2014/main" id="{EF66A0E9-FEFD-4CC6-EE8E-454D6DF1FC64}"/>
                    </a:ext>
                  </a:extLst>
                </p:cNvPr>
                <p:cNvPicPr/>
                <p:nvPr/>
              </p:nvPicPr>
              <p:blipFill>
                <a:blip r:embed="rId12"/>
                <a:stretch>
                  <a:fillRect/>
                </a:stretch>
              </p:blipFill>
              <p:spPr>
                <a:xfrm>
                  <a:off x="13119540" y="630300"/>
                  <a:ext cx="721440" cy="140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A69ED51B-EAF4-87F3-4B11-6AB1F1EED6E1}"/>
                  </a:ext>
                </a:extLst>
              </p14:cNvPr>
              <p14:cNvContentPartPr/>
              <p14:nvPr/>
            </p14:nvContentPartPr>
            <p14:xfrm>
              <a:off x="12717780" y="2730900"/>
              <a:ext cx="556920" cy="19800"/>
            </p14:xfrm>
          </p:contentPart>
        </mc:Choice>
        <mc:Fallback xmlns="">
          <p:pic>
            <p:nvPicPr>
              <p:cNvPr id="45" name="Ink 44">
                <a:extLst>
                  <a:ext uri="{FF2B5EF4-FFF2-40B4-BE49-F238E27FC236}">
                    <a16:creationId xmlns:a16="http://schemas.microsoft.com/office/drawing/2014/main" id="{A69ED51B-EAF4-87F3-4B11-6AB1F1EED6E1}"/>
                  </a:ext>
                </a:extLst>
              </p:cNvPr>
              <p:cNvPicPr/>
              <p:nvPr/>
            </p:nvPicPr>
            <p:blipFill>
              <a:blip r:embed="rId14"/>
              <a:stretch>
                <a:fillRect/>
              </a:stretch>
            </p:blipFill>
            <p:spPr>
              <a:xfrm>
                <a:off x="12654780" y="2668260"/>
                <a:ext cx="6825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6" name="Ink 45">
                <a:extLst>
                  <a:ext uri="{FF2B5EF4-FFF2-40B4-BE49-F238E27FC236}">
                    <a16:creationId xmlns:a16="http://schemas.microsoft.com/office/drawing/2014/main" id="{41F0AFD1-0F32-0F0A-398C-E8EACF84F8F3}"/>
                  </a:ext>
                </a:extLst>
              </p14:cNvPr>
              <p14:cNvContentPartPr/>
              <p14:nvPr/>
            </p14:nvContentPartPr>
            <p14:xfrm>
              <a:off x="13471980" y="2727300"/>
              <a:ext cx="587880" cy="31320"/>
            </p14:xfrm>
          </p:contentPart>
        </mc:Choice>
        <mc:Fallback xmlns="">
          <p:pic>
            <p:nvPicPr>
              <p:cNvPr id="46" name="Ink 45">
                <a:extLst>
                  <a:ext uri="{FF2B5EF4-FFF2-40B4-BE49-F238E27FC236}">
                    <a16:creationId xmlns:a16="http://schemas.microsoft.com/office/drawing/2014/main" id="{41F0AFD1-0F32-0F0A-398C-E8EACF84F8F3}"/>
                  </a:ext>
                </a:extLst>
              </p:cNvPr>
              <p:cNvPicPr/>
              <p:nvPr/>
            </p:nvPicPr>
            <p:blipFill>
              <a:blip r:embed="rId16"/>
              <a:stretch>
                <a:fillRect/>
              </a:stretch>
            </p:blipFill>
            <p:spPr>
              <a:xfrm>
                <a:off x="13408980" y="2664300"/>
                <a:ext cx="7135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7" name="Ink 46">
                <a:extLst>
                  <a:ext uri="{FF2B5EF4-FFF2-40B4-BE49-F238E27FC236}">
                    <a16:creationId xmlns:a16="http://schemas.microsoft.com/office/drawing/2014/main" id="{CAF1F86D-D3F0-143E-60C3-D8BB2FADE7B5}"/>
                  </a:ext>
                </a:extLst>
              </p14:cNvPr>
              <p14:cNvContentPartPr/>
              <p14:nvPr/>
            </p14:nvContentPartPr>
            <p14:xfrm>
              <a:off x="12397740" y="967620"/>
              <a:ext cx="587160" cy="38880"/>
            </p14:xfrm>
          </p:contentPart>
        </mc:Choice>
        <mc:Fallback xmlns="">
          <p:pic>
            <p:nvPicPr>
              <p:cNvPr id="47" name="Ink 46">
                <a:extLst>
                  <a:ext uri="{FF2B5EF4-FFF2-40B4-BE49-F238E27FC236}">
                    <a16:creationId xmlns:a16="http://schemas.microsoft.com/office/drawing/2014/main" id="{CAF1F86D-D3F0-143E-60C3-D8BB2FADE7B5}"/>
                  </a:ext>
                </a:extLst>
              </p:cNvPr>
              <p:cNvPicPr/>
              <p:nvPr/>
            </p:nvPicPr>
            <p:blipFill>
              <a:blip r:embed="rId18"/>
              <a:stretch>
                <a:fillRect/>
              </a:stretch>
            </p:blipFill>
            <p:spPr>
              <a:xfrm>
                <a:off x="12334740" y="904620"/>
                <a:ext cx="71280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69A5A40C-C7CB-CA38-BAB3-47ED68C50CFE}"/>
                  </a:ext>
                </a:extLst>
              </p14:cNvPr>
              <p14:cNvContentPartPr/>
              <p14:nvPr/>
            </p14:nvContentPartPr>
            <p14:xfrm>
              <a:off x="13182540" y="965460"/>
              <a:ext cx="625320" cy="33480"/>
            </p14:xfrm>
          </p:contentPart>
        </mc:Choice>
        <mc:Fallback xmlns="">
          <p:pic>
            <p:nvPicPr>
              <p:cNvPr id="48" name="Ink 47">
                <a:extLst>
                  <a:ext uri="{FF2B5EF4-FFF2-40B4-BE49-F238E27FC236}">
                    <a16:creationId xmlns:a16="http://schemas.microsoft.com/office/drawing/2014/main" id="{69A5A40C-C7CB-CA38-BAB3-47ED68C50CFE}"/>
                  </a:ext>
                </a:extLst>
              </p:cNvPr>
              <p:cNvPicPr/>
              <p:nvPr/>
            </p:nvPicPr>
            <p:blipFill>
              <a:blip r:embed="rId20"/>
              <a:stretch>
                <a:fillRect/>
              </a:stretch>
            </p:blipFill>
            <p:spPr>
              <a:xfrm>
                <a:off x="13119540" y="902460"/>
                <a:ext cx="750960" cy="159120"/>
              </a:xfrm>
              <a:prstGeom prst="rect">
                <a:avLst/>
              </a:prstGeom>
            </p:spPr>
          </p:pic>
        </mc:Fallback>
      </mc:AlternateContent>
    </p:spTree>
    <p:extLst>
      <p:ext uri="{BB962C8B-B14F-4D97-AF65-F5344CB8AC3E}">
        <p14:creationId xmlns:p14="http://schemas.microsoft.com/office/powerpoint/2010/main" val="198023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612A09-88F1-1C92-1146-2BD26FFA3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 y="0"/>
            <a:ext cx="18271082" cy="10287000"/>
          </a:xfrm>
          <a:prstGeom prst="rect">
            <a:avLst/>
          </a:prstGeom>
        </p:spPr>
      </p:pic>
      <p:sp>
        <p:nvSpPr>
          <p:cNvPr id="23" name="Footer Placeholder 6">
            <a:extLst>
              <a:ext uri="{FF2B5EF4-FFF2-40B4-BE49-F238E27FC236}">
                <a16:creationId xmlns:a16="http://schemas.microsoft.com/office/drawing/2014/main" id="{C09998C6-E6E1-5E1A-B175-450817D00A9B}"/>
              </a:ext>
            </a:extLst>
          </p:cNvPr>
          <p:cNvSpPr>
            <a:spLocks noGrp="1"/>
          </p:cNvSpPr>
          <p:nvPr>
            <p:ph type="ftr" sz="quarter" idx="11"/>
          </p:nvPr>
        </p:nvSpPr>
        <p:spPr>
          <a:xfrm>
            <a:off x="0" y="9534526"/>
            <a:ext cx="18288000" cy="547688"/>
          </a:xfrm>
        </p:spPr>
        <p:txBody>
          <a:bodyPr/>
          <a:lstStyle/>
          <a:p>
            <a:r>
              <a:rPr lang="en-US" dirty="0"/>
              <a:t>UK National Commission for UNESCO's 'Local to Global' </a:t>
            </a:r>
            <a:r>
              <a:rPr lang="en-US" dirty="0" err="1"/>
              <a:t>programme</a:t>
            </a:r>
            <a:endParaRPr lang="en-GB" dirty="0"/>
          </a:p>
        </p:txBody>
      </p:sp>
      <p:pic>
        <p:nvPicPr>
          <p:cNvPr id="2" name="Picture 1">
            <a:extLst>
              <a:ext uri="{FF2B5EF4-FFF2-40B4-BE49-F238E27FC236}">
                <a16:creationId xmlns:a16="http://schemas.microsoft.com/office/drawing/2014/main" id="{1E162650-C150-ED60-87BF-836C61FB99F5}"/>
              </a:ext>
            </a:extLst>
          </p:cNvPr>
          <p:cNvPicPr>
            <a:picLocks noChangeAspect="1"/>
          </p:cNvPicPr>
          <p:nvPr/>
        </p:nvPicPr>
        <p:blipFill>
          <a:blip r:embed="rId5"/>
          <a:stretch>
            <a:fillRect/>
          </a:stretch>
        </p:blipFill>
        <p:spPr>
          <a:xfrm>
            <a:off x="16918" y="-38100"/>
            <a:ext cx="18271082" cy="9515587"/>
          </a:xfrm>
          <a:prstGeom prst="rect">
            <a:avLst/>
          </a:prstGeom>
        </p:spPr>
      </p:pic>
    </p:spTree>
    <p:extLst>
      <p:ext uri="{BB962C8B-B14F-4D97-AF65-F5344CB8AC3E}">
        <p14:creationId xmlns:p14="http://schemas.microsoft.com/office/powerpoint/2010/main" val="669469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1293</Words>
  <Application>Microsoft Office PowerPoint</Application>
  <PresentationFormat>Custom</PresentationFormat>
  <Paragraphs>281</Paragraphs>
  <Slides>14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Public Sans Bold</vt:lpstr>
      <vt:lpstr>Public Sans</vt:lpstr>
      <vt:lpstr>Calibri</vt:lpstr>
      <vt:lpstr>Arial</vt:lpstr>
      <vt:lpstr>Adonis</vt:lpstr>
      <vt:lpstr>Playfair Display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Liam edit UNESCO UK map stats (Presentation (16:9)</dc:title>
  <dc:creator>Liam Smyth</dc:creator>
  <cp:lastModifiedBy>Liam Smyth</cp:lastModifiedBy>
  <cp:revision>5</cp:revision>
  <dcterms:created xsi:type="dcterms:W3CDTF">2006-08-16T00:00:00Z</dcterms:created>
  <dcterms:modified xsi:type="dcterms:W3CDTF">2023-11-03T10:28:58Z</dcterms:modified>
  <dc:identifier>DAFugv69ck8</dc:identifier>
</cp:coreProperties>
</file>